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Trispace ExtraBold"/>
      <p:bold r:id="rId24"/>
    </p:embeddedFont>
    <p:embeddedFont>
      <p:font typeface="Trispace Medium"/>
      <p:regular r:id="rId25"/>
      <p:bold r:id="rId26"/>
    </p:embeddedFont>
    <p:embeddedFont>
      <p:font typeface="Trispace SemiBold"/>
      <p:regular r:id="rId27"/>
      <p:bold r:id="rId28"/>
    </p:embeddedFont>
    <p:embeddedFont>
      <p:font typeface="Montserrat Black"/>
      <p:bold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Trispace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TrispaceExtraBold-bold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rispaceMedium-bold.fntdata"/><Relationship Id="rId25" Type="http://schemas.openxmlformats.org/officeDocument/2006/relationships/font" Target="fonts/TrispaceMedium-regular.fntdata"/><Relationship Id="rId28" Type="http://schemas.openxmlformats.org/officeDocument/2006/relationships/font" Target="fonts/TrispaceSemiBold-bold.fntdata"/><Relationship Id="rId27" Type="http://schemas.openxmlformats.org/officeDocument/2006/relationships/font" Target="fonts/Trispace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MontserratBlack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Trispace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Trispac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4b8cac66e4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34b8cac66e4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4b8cac66e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34b8cac66e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4b8cac66e4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34b8cac66e4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4b8cac66e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34b8cac66e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4b8cac66e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34b8cac66e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4b8cac66e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34b8cac66e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4b8cac66e4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34b8cac66e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4b8cac66e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34b8cac66e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2087" l="0" r="0" t="2088"/>
          <a:stretch/>
        </p:blipFill>
        <p:spPr>
          <a:xfrm flipH="1" rot="1748060">
            <a:off x="-3019595" y="1563512"/>
            <a:ext cx="8049517" cy="433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10898" r="10907" t="14045"/>
          <a:stretch/>
        </p:blipFill>
        <p:spPr>
          <a:xfrm rot="-10079881">
            <a:off x="5280610" y="-524738"/>
            <a:ext cx="5127578" cy="31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216100" y="910638"/>
            <a:ext cx="67116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6771550" y="2571750"/>
            <a:ext cx="4113300" cy="41133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5781175" y="-1401800"/>
            <a:ext cx="3476100" cy="34761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39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362050" y="-95300"/>
            <a:ext cx="4064100" cy="4064100"/>
          </a:xfrm>
          <a:prstGeom prst="ellipse">
            <a:avLst/>
          </a:prstGeom>
          <a:gradFill>
            <a:gsLst>
              <a:gs pos="0">
                <a:srgbClr val="EE12E9">
                  <a:alpha val="60000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216250" y="3823363"/>
            <a:ext cx="6711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1"/>
          <p:cNvPicPr preferRelativeResize="0"/>
          <p:nvPr/>
        </p:nvPicPr>
        <p:blipFill rotWithShape="1">
          <a:blip r:embed="rId2">
            <a:alphaModFix amt="78000"/>
          </a:blip>
          <a:srcRect b="2596" l="0" r="0" t="2597"/>
          <a:stretch/>
        </p:blipFill>
        <p:spPr>
          <a:xfrm>
            <a:off x="1666000" y="1568324"/>
            <a:ext cx="7879598" cy="420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/>
          <p:cNvPicPr preferRelativeResize="0"/>
          <p:nvPr/>
        </p:nvPicPr>
        <p:blipFill rotWithShape="1">
          <a:blip r:embed="rId3">
            <a:alphaModFix/>
          </a:blip>
          <a:srcRect b="2087" l="0" r="0" t="2088"/>
          <a:stretch/>
        </p:blipFill>
        <p:spPr>
          <a:xfrm flipH="1" rot="9546466">
            <a:off x="-725304" y="-1403465"/>
            <a:ext cx="7192759" cy="3876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1"/>
          <p:cNvSpPr/>
          <p:nvPr/>
        </p:nvSpPr>
        <p:spPr>
          <a:xfrm>
            <a:off x="3829050" y="-3360400"/>
            <a:ext cx="6174300" cy="6174300"/>
          </a:xfrm>
          <a:prstGeom prst="ellipse">
            <a:avLst/>
          </a:prstGeom>
          <a:gradFill>
            <a:gsLst>
              <a:gs pos="0">
                <a:srgbClr val="3E629E">
                  <a:alpha val="60000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1"/>
          <p:cNvSpPr/>
          <p:nvPr/>
        </p:nvSpPr>
        <p:spPr>
          <a:xfrm>
            <a:off x="0" y="650950"/>
            <a:ext cx="9144000" cy="91440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1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4" name="Google Shape;124;p11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1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 rotWithShape="1">
          <a:blip r:embed="rId2">
            <a:alphaModFix/>
          </a:blip>
          <a:srcRect b="0" l="7954" r="7954" t="0"/>
          <a:stretch/>
        </p:blipFill>
        <p:spPr>
          <a:xfrm flipH="1" rot="-5400000">
            <a:off x="4797151" y="247974"/>
            <a:ext cx="6144398" cy="411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 txBox="1"/>
          <p:nvPr>
            <p:ph type="title"/>
          </p:nvPr>
        </p:nvSpPr>
        <p:spPr>
          <a:xfrm>
            <a:off x="2695850" y="3419125"/>
            <a:ext cx="5733300" cy="1189500"/>
          </a:xfrm>
          <a:prstGeom prst="rect">
            <a:avLst/>
          </a:prstGeom>
          <a:gradFill>
            <a:gsLst>
              <a:gs pos="0">
                <a:schemeClr val="lt1"/>
              </a:gs>
              <a:gs pos="47000">
                <a:schemeClr val="dk2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  <a:effectLst>
            <a:outerShdw blurRad="728663" rotWithShape="0" algn="bl">
              <a:schemeClr val="lt2">
                <a:alpha val="4196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12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3"/>
          <p:cNvPicPr preferRelativeResize="0"/>
          <p:nvPr/>
        </p:nvPicPr>
        <p:blipFill rotWithShape="1">
          <a:blip r:embed="rId2">
            <a:alphaModFix/>
          </a:blip>
          <a:srcRect b="2596" l="0" r="0" t="2597"/>
          <a:stretch/>
        </p:blipFill>
        <p:spPr>
          <a:xfrm flipH="1" rot="303109">
            <a:off x="-3115246" y="445042"/>
            <a:ext cx="6661050" cy="355231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/>
          <p:nvPr/>
        </p:nvSpPr>
        <p:spPr>
          <a:xfrm>
            <a:off x="-1446050" y="-1713125"/>
            <a:ext cx="6627600" cy="6627600"/>
          </a:xfrm>
          <a:prstGeom prst="ellipse">
            <a:avLst/>
          </a:prstGeom>
          <a:gradFill>
            <a:gsLst>
              <a:gs pos="0">
                <a:srgbClr val="EE12E9">
                  <a:alpha val="47058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3"/>
          <p:cNvPicPr preferRelativeResize="0"/>
          <p:nvPr/>
        </p:nvPicPr>
        <p:blipFill rotWithShape="1">
          <a:blip r:embed="rId2">
            <a:alphaModFix/>
          </a:blip>
          <a:srcRect b="2596" l="0" r="0" t="2597"/>
          <a:stretch/>
        </p:blipFill>
        <p:spPr>
          <a:xfrm flipH="1" rot="10799968">
            <a:off x="5574409" y="1357645"/>
            <a:ext cx="6607152" cy="352356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/>
          <p:nvPr/>
        </p:nvSpPr>
        <p:spPr>
          <a:xfrm>
            <a:off x="4553250" y="0"/>
            <a:ext cx="6021300" cy="6021300"/>
          </a:xfrm>
          <a:prstGeom prst="ellipse">
            <a:avLst/>
          </a:prstGeom>
          <a:gradFill>
            <a:gsLst>
              <a:gs pos="0">
                <a:srgbClr val="3E629E">
                  <a:alpha val="60000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984200" y="4035800"/>
            <a:ext cx="717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type="title"/>
          </p:nvPr>
        </p:nvSpPr>
        <p:spPr>
          <a:xfrm>
            <a:off x="984300" y="445025"/>
            <a:ext cx="717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" name="Google Shape;139;p13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10861">
            <a:off x="-40650" y="2697389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873750" y="2515050"/>
            <a:ext cx="5566200" cy="5566200"/>
          </a:xfrm>
          <a:prstGeom prst="ellipse">
            <a:avLst/>
          </a:prstGeom>
          <a:gradFill>
            <a:gsLst>
              <a:gs pos="0">
                <a:srgbClr val="3E629E">
                  <a:alpha val="52549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6439950" y="1505125"/>
            <a:ext cx="5793900" cy="5793900"/>
          </a:xfrm>
          <a:prstGeom prst="ellipse">
            <a:avLst/>
          </a:prstGeom>
          <a:gradFill>
            <a:gsLst>
              <a:gs pos="0">
                <a:srgbClr val="EE12E9">
                  <a:alpha val="47058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3129475" y="-3183750"/>
            <a:ext cx="5392200" cy="53922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" name="Google Shape;147;p14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 rotWithShape="1">
          <a:blip r:embed="rId2">
            <a:alphaModFix/>
          </a:blip>
          <a:srcRect b="2596" l="0" r="0" t="2597"/>
          <a:stretch/>
        </p:blipFill>
        <p:spPr>
          <a:xfrm rot="243693">
            <a:off x="4202426" y="-2517901"/>
            <a:ext cx="6699299" cy="3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2">
            <a:alphaModFix amt="80000"/>
          </a:blip>
          <a:srcRect b="2596" l="0" r="0" t="2597"/>
          <a:stretch/>
        </p:blipFill>
        <p:spPr>
          <a:xfrm flipH="1" rot="10800000">
            <a:off x="-3236925" y="2954811"/>
            <a:ext cx="6192499" cy="330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/>
          <p:nvPr/>
        </p:nvSpPr>
        <p:spPr>
          <a:xfrm>
            <a:off x="2050925" y="-3290125"/>
            <a:ext cx="7443900" cy="74439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" name="Google Shape;154;p15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2058850" y="-1385050"/>
            <a:ext cx="5732700" cy="57327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8629247">
            <a:off x="-3353267" y="2967470"/>
            <a:ext cx="8989432" cy="505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001708">
            <a:off x="5241284" y="48979"/>
            <a:ext cx="9726354" cy="547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6377250" y="1921525"/>
            <a:ext cx="5161200" cy="5161200"/>
          </a:xfrm>
          <a:prstGeom prst="ellipse">
            <a:avLst/>
          </a:prstGeom>
          <a:gradFill>
            <a:gsLst>
              <a:gs pos="0">
                <a:srgbClr val="ED1C68">
                  <a:alpha val="46666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16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2">
            <a:alphaModFix/>
          </a:blip>
          <a:srcRect b="2087" l="0" r="0" t="2088"/>
          <a:stretch/>
        </p:blipFill>
        <p:spPr>
          <a:xfrm rot="-9962592">
            <a:off x="6034882" y="-2284166"/>
            <a:ext cx="6835836" cy="36845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-1245875" y="2634350"/>
            <a:ext cx="4113300" cy="41133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-2265050" y="-6357300"/>
            <a:ext cx="9828000" cy="9828000"/>
          </a:xfrm>
          <a:prstGeom prst="ellipse">
            <a:avLst/>
          </a:prstGeom>
          <a:gradFill>
            <a:gsLst>
              <a:gs pos="0">
                <a:srgbClr val="EE12E9">
                  <a:alpha val="56470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5951100" y="1824875"/>
            <a:ext cx="5143500" cy="51435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2322150" y="1415675"/>
            <a:ext cx="4064100" cy="4064100"/>
          </a:xfrm>
          <a:prstGeom prst="ellipse">
            <a:avLst/>
          </a:prstGeom>
          <a:gradFill>
            <a:gsLst>
              <a:gs pos="0">
                <a:srgbClr val="ED1C68">
                  <a:alpha val="46666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" name="Google Shape;171;p17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" name="Google Shape;172;p17"/>
          <p:cNvPicPr preferRelativeResize="0"/>
          <p:nvPr/>
        </p:nvPicPr>
        <p:blipFill rotWithShape="1">
          <a:blip r:embed="rId2">
            <a:alphaModFix/>
          </a:blip>
          <a:srcRect b="2087" l="0" r="0" t="2088"/>
          <a:stretch/>
        </p:blipFill>
        <p:spPr>
          <a:xfrm flipH="1" rot="-149334">
            <a:off x="-1889568" y="3137182"/>
            <a:ext cx="6835836" cy="368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 rotWithShape="1">
          <a:blip r:embed="rId2">
            <a:alphaModFix/>
          </a:blip>
          <a:srcRect b="2087" l="0" r="0" t="2088"/>
          <a:stretch/>
        </p:blipFill>
        <p:spPr>
          <a:xfrm flipH="1">
            <a:off x="6468968" y="-790175"/>
            <a:ext cx="6160762" cy="332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2">
            <a:alphaModFix/>
          </a:blip>
          <a:srcRect b="2087" l="0" r="0" t="2088"/>
          <a:stretch/>
        </p:blipFill>
        <p:spPr>
          <a:xfrm rot="6109456">
            <a:off x="-3333527" y="-1600301"/>
            <a:ext cx="6160756" cy="33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>
            <a:off x="3524250" y="-3728250"/>
            <a:ext cx="5458200" cy="54582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-2599575" y="2417075"/>
            <a:ext cx="6629400" cy="66294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" name="Google Shape;180;p18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71950" y="-2313375"/>
            <a:ext cx="8757950" cy="49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30093">
            <a:off x="-4769826" y="1860553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/>
          <p:nvPr/>
        </p:nvSpPr>
        <p:spPr>
          <a:xfrm>
            <a:off x="-2895600" y="1558475"/>
            <a:ext cx="8493600" cy="8493600"/>
          </a:xfrm>
          <a:prstGeom prst="ellipse">
            <a:avLst/>
          </a:prstGeom>
          <a:gradFill>
            <a:gsLst>
              <a:gs pos="0">
                <a:srgbClr val="ED1C68">
                  <a:alpha val="46666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5217000" y="-381000"/>
            <a:ext cx="8160300" cy="81603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9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1284000" y="3069625"/>
            <a:ext cx="6576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19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9" name="Google Shape;189;p19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 rotWithShape="1">
          <a:blip r:embed="rId2">
            <a:alphaModFix/>
          </a:blip>
          <a:srcRect b="0" l="7954" r="7954" t="0"/>
          <a:stretch/>
        </p:blipFill>
        <p:spPr>
          <a:xfrm flipH="1" rot="-5218246">
            <a:off x="4659391" y="-1256416"/>
            <a:ext cx="6888159" cy="4607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 rotWithShape="1">
          <a:blip r:embed="rId2">
            <a:alphaModFix/>
          </a:blip>
          <a:srcRect b="0" l="7954" r="7954" t="0"/>
          <a:stretch/>
        </p:blipFill>
        <p:spPr>
          <a:xfrm flipH="1" rot="-3970873">
            <a:off x="-2170960" y="3052185"/>
            <a:ext cx="6888167" cy="460780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-4289350" y="-2995600"/>
            <a:ext cx="7604100" cy="7604100"/>
          </a:xfrm>
          <a:prstGeom prst="ellipse">
            <a:avLst/>
          </a:prstGeom>
          <a:gradFill>
            <a:gsLst>
              <a:gs pos="0">
                <a:srgbClr val="EE12E9">
                  <a:alpha val="56470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5885300" y="861500"/>
            <a:ext cx="7048800" cy="70488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715100" y="540000"/>
            <a:ext cx="56754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96" name="Google Shape;196;p20"/>
          <p:cNvSpPr txBox="1"/>
          <p:nvPr>
            <p:ph idx="1" type="subTitle"/>
          </p:nvPr>
        </p:nvSpPr>
        <p:spPr>
          <a:xfrm>
            <a:off x="715100" y="1322225"/>
            <a:ext cx="5675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2" type="title"/>
          </p:nvPr>
        </p:nvSpPr>
        <p:spPr>
          <a:xfrm>
            <a:off x="1734300" y="1960538"/>
            <a:ext cx="56754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98" name="Google Shape;198;p20"/>
          <p:cNvSpPr txBox="1"/>
          <p:nvPr>
            <p:ph idx="3" type="subTitle"/>
          </p:nvPr>
        </p:nvSpPr>
        <p:spPr>
          <a:xfrm>
            <a:off x="1734300" y="2742763"/>
            <a:ext cx="5675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4" type="title"/>
          </p:nvPr>
        </p:nvSpPr>
        <p:spPr>
          <a:xfrm>
            <a:off x="2753500" y="3381075"/>
            <a:ext cx="56754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00" name="Google Shape;200;p20"/>
          <p:cNvSpPr txBox="1"/>
          <p:nvPr>
            <p:ph idx="5" type="subTitle"/>
          </p:nvPr>
        </p:nvSpPr>
        <p:spPr>
          <a:xfrm>
            <a:off x="2753500" y="4163300"/>
            <a:ext cx="5675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0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2" name="Google Shape;202;p20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087" l="0" r="0" t="2088"/>
          <a:stretch/>
        </p:blipFill>
        <p:spPr>
          <a:xfrm flipH="1" rot="-5654335">
            <a:off x="-2932822" y="1210500"/>
            <a:ext cx="6624549" cy="357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2087" l="0" r="0" t="2088"/>
          <a:stretch/>
        </p:blipFill>
        <p:spPr>
          <a:xfrm flipH="1" rot="-6722227">
            <a:off x="5715123" y="301102"/>
            <a:ext cx="6624551" cy="35706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720000" y="1291965"/>
            <a:ext cx="770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3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400000">
            <a:off x="3899799" y="-2178138"/>
            <a:ext cx="7682801" cy="409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4535941">
            <a:off x="-3494551" y="750638"/>
            <a:ext cx="7682803" cy="4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/>
          <p:nvPr/>
        </p:nvSpPr>
        <p:spPr>
          <a:xfrm>
            <a:off x="-1341550" y="732825"/>
            <a:ext cx="4113300" cy="41133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6198850" y="-2500550"/>
            <a:ext cx="4064100" cy="4064100"/>
          </a:xfrm>
          <a:prstGeom prst="ellipse">
            <a:avLst/>
          </a:prstGeom>
          <a:gradFill>
            <a:gsLst>
              <a:gs pos="0">
                <a:srgbClr val="EE12E9">
                  <a:alpha val="56470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4098850" y="2985975"/>
            <a:ext cx="5161200" cy="5161200"/>
          </a:xfrm>
          <a:prstGeom prst="ellipse">
            <a:avLst/>
          </a:prstGeom>
          <a:gradFill>
            <a:gsLst>
              <a:gs pos="0">
                <a:srgbClr val="ED1C68">
                  <a:alpha val="46666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1833600" y="3731475"/>
            <a:ext cx="54768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Trispace"/>
                <a:ea typeface="Trispace"/>
                <a:cs typeface="Trispace"/>
                <a:sym typeface="Trispace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, and includes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Trispace"/>
                <a:ea typeface="Trispace"/>
                <a:cs typeface="Trispace"/>
                <a:sym typeface="Trispace"/>
                <a:hlinkClick r:id="rId4"/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Trispace"/>
                <a:ea typeface="Trispace"/>
                <a:cs typeface="Trispace"/>
                <a:sym typeface="Trispace"/>
                <a:hlinkClick r:id="rId5"/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10" name="Google Shape;210;p21"/>
          <p:cNvSpPr txBox="1"/>
          <p:nvPr>
            <p:ph type="ctrTitle"/>
          </p:nvPr>
        </p:nvSpPr>
        <p:spPr>
          <a:xfrm>
            <a:off x="2717695" y="682225"/>
            <a:ext cx="3708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1" name="Google Shape;211;p21"/>
          <p:cNvSpPr txBox="1"/>
          <p:nvPr>
            <p:ph idx="1" type="subTitle"/>
          </p:nvPr>
        </p:nvSpPr>
        <p:spPr>
          <a:xfrm>
            <a:off x="2713475" y="1716950"/>
            <a:ext cx="3717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2" name="Google Shape;212;p21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3" name="Google Shape;213;p21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/>
          <p:nvPr/>
        </p:nvSpPr>
        <p:spPr>
          <a:xfrm>
            <a:off x="3524250" y="-3728250"/>
            <a:ext cx="5458200" cy="54582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-2599575" y="2417075"/>
            <a:ext cx="6629400" cy="66294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" name="Google Shape;219;p22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/>
          <p:nvPr/>
        </p:nvSpPr>
        <p:spPr>
          <a:xfrm>
            <a:off x="4899425" y="-4522200"/>
            <a:ext cx="8593200" cy="85932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-2988775" y="-718800"/>
            <a:ext cx="5465700" cy="5465700"/>
          </a:xfrm>
          <a:prstGeom prst="ellipse">
            <a:avLst/>
          </a:prstGeom>
          <a:gradFill>
            <a:gsLst>
              <a:gs pos="0">
                <a:srgbClr val="ED1C68">
                  <a:alpha val="46666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"/>
          <p:cNvSpPr txBox="1"/>
          <p:nvPr>
            <p:ph idx="1" type="subTitle"/>
          </p:nvPr>
        </p:nvSpPr>
        <p:spPr>
          <a:xfrm>
            <a:off x="709950" y="1252946"/>
            <a:ext cx="61872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23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5" name="Google Shape;225;p23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/>
          <p:nvPr/>
        </p:nvSpPr>
        <p:spPr>
          <a:xfrm>
            <a:off x="-838875" y="1966375"/>
            <a:ext cx="4113300" cy="4113300"/>
          </a:xfrm>
          <a:prstGeom prst="ellipse">
            <a:avLst/>
          </a:prstGeom>
          <a:gradFill>
            <a:gsLst>
              <a:gs pos="0">
                <a:srgbClr val="3E629E">
                  <a:alpha val="60000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4013575" y="-3130550"/>
            <a:ext cx="5394600" cy="5394600"/>
          </a:xfrm>
          <a:prstGeom prst="ellipse">
            <a:avLst/>
          </a:prstGeom>
          <a:gradFill>
            <a:gsLst>
              <a:gs pos="0">
                <a:srgbClr val="EE12E9">
                  <a:alpha val="47058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" name="Google Shape;231;p24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2" name="Google Shape;232;p24"/>
          <p:cNvPicPr preferRelativeResize="0"/>
          <p:nvPr/>
        </p:nvPicPr>
        <p:blipFill rotWithShape="1">
          <a:blip r:embed="rId2">
            <a:alphaModFix amt="79000"/>
          </a:blip>
          <a:srcRect b="2596" l="0" r="0" t="2597"/>
          <a:stretch/>
        </p:blipFill>
        <p:spPr>
          <a:xfrm flipH="1" rot="-3736898">
            <a:off x="4426367" y="1037149"/>
            <a:ext cx="6527265" cy="3480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>
            <p:ph idx="1" type="subTitle"/>
          </p:nvPr>
        </p:nvSpPr>
        <p:spPr>
          <a:xfrm>
            <a:off x="709950" y="1252955"/>
            <a:ext cx="6187200" cy="3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7" name="Google Shape;237;p25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5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9" name="Google Shape;239;p25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3" name="Google Shape;243;p27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4" name="Google Shape;244;p27"/>
          <p:cNvPicPr preferRelativeResize="0"/>
          <p:nvPr/>
        </p:nvPicPr>
        <p:blipFill rotWithShape="1">
          <a:blip r:embed="rId2">
            <a:alphaModFix/>
          </a:blip>
          <a:srcRect b="0" l="7954" r="7954" t="0"/>
          <a:stretch/>
        </p:blipFill>
        <p:spPr>
          <a:xfrm rot="-2524512">
            <a:off x="2722254" y="1694457"/>
            <a:ext cx="6809219" cy="455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2">
            <a:alphaModFix/>
          </a:blip>
          <a:srcRect b="0" l="7954" r="7954" t="0"/>
          <a:stretch/>
        </p:blipFill>
        <p:spPr>
          <a:xfrm rot="-7652078">
            <a:off x="-3024166" y="-2547527"/>
            <a:ext cx="6221231" cy="416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" name="Google Shape;248;p28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9" name="Google Shape;2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4022726" y="-157937"/>
            <a:ext cx="7418275" cy="41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64299" y="1464838"/>
            <a:ext cx="7418275" cy="41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10898" r="10907" t="14045"/>
          <a:stretch/>
        </p:blipFill>
        <p:spPr>
          <a:xfrm rot="5400000">
            <a:off x="4994862" y="987538"/>
            <a:ext cx="5127576" cy="31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-2067350" y="78975"/>
            <a:ext cx="5618700" cy="56187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1369700"/>
            <a:ext cx="556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356776" y="1978017"/>
            <a:ext cx="1967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title"/>
          </p:nvPr>
        </p:nvSpPr>
        <p:spPr>
          <a:xfrm>
            <a:off x="3632400" y="1369700"/>
            <a:ext cx="556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4"/>
          <p:cNvSpPr txBox="1"/>
          <p:nvPr>
            <p:ph idx="3" type="subTitle"/>
          </p:nvPr>
        </p:nvSpPr>
        <p:spPr>
          <a:xfrm>
            <a:off x="4269950" y="1978027"/>
            <a:ext cx="1967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title"/>
          </p:nvPr>
        </p:nvSpPr>
        <p:spPr>
          <a:xfrm>
            <a:off x="720000" y="3023099"/>
            <a:ext cx="556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4"/>
          <p:cNvSpPr txBox="1"/>
          <p:nvPr>
            <p:ph idx="5" type="subTitle"/>
          </p:nvPr>
        </p:nvSpPr>
        <p:spPr>
          <a:xfrm>
            <a:off x="1356934" y="3658798"/>
            <a:ext cx="20427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title"/>
          </p:nvPr>
        </p:nvSpPr>
        <p:spPr>
          <a:xfrm>
            <a:off x="3632400" y="3023099"/>
            <a:ext cx="556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4"/>
          <p:cNvSpPr txBox="1"/>
          <p:nvPr>
            <p:ph idx="7" type="subTitle"/>
          </p:nvPr>
        </p:nvSpPr>
        <p:spPr>
          <a:xfrm>
            <a:off x="4269950" y="3658804"/>
            <a:ext cx="19674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subTitle"/>
          </p:nvPr>
        </p:nvSpPr>
        <p:spPr>
          <a:xfrm>
            <a:off x="1352650" y="1382288"/>
            <a:ext cx="19674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3" type="subTitle"/>
          </p:nvPr>
        </p:nvSpPr>
        <p:spPr>
          <a:xfrm>
            <a:off x="4269950" y="1382300"/>
            <a:ext cx="19674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4" type="subTitle"/>
          </p:nvPr>
        </p:nvSpPr>
        <p:spPr>
          <a:xfrm>
            <a:off x="1352650" y="3058550"/>
            <a:ext cx="20427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5" type="subTitle"/>
          </p:nvPr>
        </p:nvSpPr>
        <p:spPr>
          <a:xfrm>
            <a:off x="4269950" y="3058563"/>
            <a:ext cx="19674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4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 amt="89000"/>
          </a:blip>
          <a:srcRect b="2552" l="0" r="0" t="2552"/>
          <a:stretch/>
        </p:blipFill>
        <p:spPr>
          <a:xfrm rot="-5399989">
            <a:off x="4904065" y="-708434"/>
            <a:ext cx="7355064" cy="39260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>
            <a:off x="-1045500" y="-693400"/>
            <a:ext cx="5301900" cy="5301900"/>
          </a:xfrm>
          <a:prstGeom prst="ellipse">
            <a:avLst/>
          </a:prstGeom>
          <a:gradFill>
            <a:gsLst>
              <a:gs pos="0">
                <a:srgbClr val="EE12E9">
                  <a:alpha val="56470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-2465425" y="908425"/>
            <a:ext cx="6577800" cy="65778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39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328613" rotWithShape="0" algn="bl">
              <a:schemeClr val="lt1">
                <a:alpha val="49803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790275" y="1391900"/>
            <a:ext cx="3322200" cy="30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2" type="body"/>
          </p:nvPr>
        </p:nvSpPr>
        <p:spPr>
          <a:xfrm>
            <a:off x="4591350" y="1391900"/>
            <a:ext cx="3322200" cy="30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" name="Google Shape;51;p5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320A4F"/>
            </a:gs>
            <a:gs pos="100000">
              <a:srgbClr val="180424"/>
            </a:gs>
          </a:gsLst>
          <a:lin ang="2698631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 rotWithShape="1">
          <a:blip r:embed="rId2">
            <a:alphaModFix amt="83000"/>
          </a:blip>
          <a:srcRect b="2552" l="0" r="0" t="2552"/>
          <a:stretch/>
        </p:blipFill>
        <p:spPr>
          <a:xfrm flipH="1" rot="10800000">
            <a:off x="205200" y="3073600"/>
            <a:ext cx="9180278" cy="49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6249675" y="740575"/>
            <a:ext cx="4251600" cy="4251600"/>
          </a:xfrm>
          <a:prstGeom prst="ellipse">
            <a:avLst/>
          </a:prstGeom>
          <a:gradFill>
            <a:gsLst>
              <a:gs pos="0">
                <a:srgbClr val="ED1C68">
                  <a:alpha val="46666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-3094325" y="740575"/>
            <a:ext cx="5530500" cy="55305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39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>
            <a:off x="2513888" y="571158"/>
            <a:ext cx="5636100" cy="20844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chemeClr val="dk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6"/>
          <p:cNvSpPr txBox="1"/>
          <p:nvPr>
            <p:ph idx="2" type="title"/>
          </p:nvPr>
        </p:nvSpPr>
        <p:spPr>
          <a:xfrm>
            <a:off x="994013" y="740575"/>
            <a:ext cx="1194900" cy="8418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chemeClr val="l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8" name="Google Shape;58;p6"/>
          <p:cNvSpPr txBox="1"/>
          <p:nvPr>
            <p:ph idx="1" type="subTitle"/>
          </p:nvPr>
        </p:nvSpPr>
        <p:spPr>
          <a:xfrm>
            <a:off x="2513888" y="2730125"/>
            <a:ext cx="5636100" cy="4053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chemeClr val="dk2">
                <a:alpha val="49803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" name="Google Shape;60;p6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720000" y="1522025"/>
            <a:ext cx="3809100" cy="27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7"/>
          <p:cNvSpPr/>
          <p:nvPr>
            <p:ph idx="2" type="pic"/>
          </p:nvPr>
        </p:nvSpPr>
        <p:spPr>
          <a:xfrm>
            <a:off x="5304775" y="1688907"/>
            <a:ext cx="3124200" cy="2445900"/>
          </a:xfrm>
          <a:prstGeom prst="rect">
            <a:avLst/>
          </a:prstGeom>
          <a:noFill/>
          <a:ln>
            <a:noFill/>
          </a:ln>
          <a:effectLst>
            <a:outerShdw blurRad="871538" rotWithShape="0" algn="bl">
              <a:schemeClr val="lt2">
                <a:alpha val="21960"/>
              </a:schemeClr>
            </a:outerShdw>
          </a:effectLst>
        </p:spPr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" name="Google Shape;66;p7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7"/>
          <p:cNvSpPr/>
          <p:nvPr/>
        </p:nvSpPr>
        <p:spPr>
          <a:xfrm>
            <a:off x="2896450" y="1614250"/>
            <a:ext cx="4064100" cy="4064100"/>
          </a:xfrm>
          <a:prstGeom prst="ellipse">
            <a:avLst/>
          </a:prstGeom>
          <a:gradFill>
            <a:gsLst>
              <a:gs pos="0">
                <a:srgbClr val="EE12E9">
                  <a:alpha val="47058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6235700" y="1614250"/>
            <a:ext cx="4113300" cy="4113300"/>
          </a:xfrm>
          <a:prstGeom prst="ellipse">
            <a:avLst/>
          </a:prstGeom>
          <a:gradFill>
            <a:gsLst>
              <a:gs pos="0">
                <a:srgbClr val="3E629E">
                  <a:alpha val="60000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359825" y="25383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8"/>
          <p:cNvPicPr preferRelativeResize="0"/>
          <p:nvPr/>
        </p:nvPicPr>
        <p:blipFill rotWithShape="1">
          <a:blip r:embed="rId2">
            <a:alphaModFix/>
          </a:blip>
          <a:srcRect b="0" l="7954" r="7954" t="0"/>
          <a:stretch/>
        </p:blipFill>
        <p:spPr>
          <a:xfrm rot="524065">
            <a:off x="-303236" y="3101410"/>
            <a:ext cx="6141850" cy="410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 b="0" l="7954" r="7954" t="0"/>
          <a:stretch/>
        </p:blipFill>
        <p:spPr>
          <a:xfrm rot="-10039950">
            <a:off x="5968368" y="-860777"/>
            <a:ext cx="6858536" cy="458795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"/>
          <p:cNvSpPr/>
          <p:nvPr/>
        </p:nvSpPr>
        <p:spPr>
          <a:xfrm>
            <a:off x="-1542075" y="-3629925"/>
            <a:ext cx="6474900" cy="6474900"/>
          </a:xfrm>
          <a:prstGeom prst="ellipse">
            <a:avLst/>
          </a:prstGeom>
          <a:gradFill>
            <a:gsLst>
              <a:gs pos="0">
                <a:srgbClr val="3E629E">
                  <a:alpha val="60000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7227125" y="101850"/>
            <a:ext cx="4064100" cy="4064100"/>
          </a:xfrm>
          <a:prstGeom prst="ellipse">
            <a:avLst/>
          </a:prstGeom>
          <a:gradFill>
            <a:gsLst>
              <a:gs pos="0">
                <a:srgbClr val="EE12E9">
                  <a:alpha val="47058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-1571225" y="1337525"/>
            <a:ext cx="5743200" cy="57432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 txBox="1"/>
          <p:nvPr>
            <p:ph idx="1" type="subTitle"/>
          </p:nvPr>
        </p:nvSpPr>
        <p:spPr>
          <a:xfrm>
            <a:off x="1787780" y="1951275"/>
            <a:ext cx="26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2" type="subTitle"/>
          </p:nvPr>
        </p:nvSpPr>
        <p:spPr>
          <a:xfrm>
            <a:off x="5442655" y="1951275"/>
            <a:ext cx="263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3" type="subTitle"/>
          </p:nvPr>
        </p:nvSpPr>
        <p:spPr>
          <a:xfrm>
            <a:off x="1787855" y="2527050"/>
            <a:ext cx="26334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4" type="subTitle"/>
          </p:nvPr>
        </p:nvSpPr>
        <p:spPr>
          <a:xfrm>
            <a:off x="5442655" y="2527050"/>
            <a:ext cx="26334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8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 rotWithShape="1">
          <a:blip r:embed="rId2">
            <a:alphaModFix/>
          </a:blip>
          <a:srcRect b="0" l="43103" r="0" t="0"/>
          <a:stretch/>
        </p:blipFill>
        <p:spPr>
          <a:xfrm rot="5638401">
            <a:off x="7849342" y="-629040"/>
            <a:ext cx="3020792" cy="283146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/>
          <p:nvPr/>
        </p:nvSpPr>
        <p:spPr>
          <a:xfrm>
            <a:off x="4878550" y="-2171700"/>
            <a:ext cx="8039100" cy="8039100"/>
          </a:xfrm>
          <a:prstGeom prst="ellipse">
            <a:avLst/>
          </a:prstGeom>
          <a:gradFill>
            <a:gsLst>
              <a:gs pos="0">
                <a:srgbClr val="3E629E">
                  <a:alpha val="60000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"/>
          <p:cNvSpPr/>
          <p:nvPr/>
        </p:nvSpPr>
        <p:spPr>
          <a:xfrm>
            <a:off x="2638825" y="-3653575"/>
            <a:ext cx="6371700" cy="6371700"/>
          </a:xfrm>
          <a:prstGeom prst="ellipse">
            <a:avLst/>
          </a:prstGeom>
          <a:gradFill>
            <a:gsLst>
              <a:gs pos="0">
                <a:srgbClr val="830BDE">
                  <a:alpha val="49411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5638398">
            <a:off x="-3025915" y="1231942"/>
            <a:ext cx="5309381" cy="283146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/>
          <p:nvPr/>
        </p:nvSpPr>
        <p:spPr>
          <a:xfrm>
            <a:off x="-457200" y="2838075"/>
            <a:ext cx="8307600" cy="8307600"/>
          </a:xfrm>
          <a:prstGeom prst="ellipse">
            <a:avLst/>
          </a:prstGeom>
          <a:gradFill>
            <a:gsLst>
              <a:gs pos="0">
                <a:srgbClr val="EE12E9">
                  <a:alpha val="47058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720000" y="17633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2" type="subTitle"/>
          </p:nvPr>
        </p:nvSpPr>
        <p:spPr>
          <a:xfrm>
            <a:off x="720000" y="3082600"/>
            <a:ext cx="23364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3" type="subTitle"/>
          </p:nvPr>
        </p:nvSpPr>
        <p:spPr>
          <a:xfrm>
            <a:off x="3403800" y="3082600"/>
            <a:ext cx="23364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4" type="subTitle"/>
          </p:nvPr>
        </p:nvSpPr>
        <p:spPr>
          <a:xfrm>
            <a:off x="6087600" y="3082600"/>
            <a:ext cx="23364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5" type="subTitle"/>
          </p:nvPr>
        </p:nvSpPr>
        <p:spPr>
          <a:xfrm>
            <a:off x="3403800" y="17633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94" name="Google Shape;94;p9"/>
          <p:cNvSpPr txBox="1"/>
          <p:nvPr>
            <p:ph idx="6" type="subTitle"/>
          </p:nvPr>
        </p:nvSpPr>
        <p:spPr>
          <a:xfrm>
            <a:off x="6087600" y="17633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" name="Google Shape;96;p9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9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/>
          <p:nvPr/>
        </p:nvSpPr>
        <p:spPr>
          <a:xfrm>
            <a:off x="3829050" y="-3328025"/>
            <a:ext cx="9387600" cy="9387600"/>
          </a:xfrm>
          <a:prstGeom prst="ellipse">
            <a:avLst/>
          </a:prstGeom>
          <a:gradFill>
            <a:gsLst>
              <a:gs pos="0">
                <a:srgbClr val="EE12E9">
                  <a:alpha val="47058"/>
                </a:srgbClr>
              </a:gs>
              <a:gs pos="52000">
                <a:srgbClr val="320A4F">
                  <a:alpha val="1568"/>
                </a:srgbClr>
              </a:gs>
              <a:gs pos="100000">
                <a:srgbClr val="320A4F">
                  <a:alpha val="1568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0"/>
          <p:cNvPicPr preferRelativeResize="0"/>
          <p:nvPr/>
        </p:nvPicPr>
        <p:blipFill rotWithShape="1">
          <a:blip r:embed="rId2">
            <a:alphaModFix/>
          </a:blip>
          <a:srcRect b="38699" l="66574" r="0" t="0"/>
          <a:stretch/>
        </p:blipFill>
        <p:spPr>
          <a:xfrm>
            <a:off x="0" y="1990470"/>
            <a:ext cx="3056400" cy="31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0"/>
          <p:cNvPicPr preferRelativeResize="0"/>
          <p:nvPr/>
        </p:nvPicPr>
        <p:blipFill rotWithShape="1">
          <a:blip r:embed="rId2">
            <a:alphaModFix/>
          </a:blip>
          <a:srcRect b="0" l="0" r="22106" t="11520"/>
          <a:stretch/>
        </p:blipFill>
        <p:spPr>
          <a:xfrm>
            <a:off x="6083875" y="0"/>
            <a:ext cx="7122677" cy="45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0"/>
          <p:cNvSpPr/>
          <p:nvPr/>
        </p:nvSpPr>
        <p:spPr>
          <a:xfrm>
            <a:off x="-211500" y="733700"/>
            <a:ext cx="5831400" cy="5831400"/>
          </a:xfrm>
          <a:prstGeom prst="ellipse">
            <a:avLst/>
          </a:prstGeom>
          <a:gradFill>
            <a:gsLst>
              <a:gs pos="0">
                <a:srgbClr val="3E629E">
                  <a:alpha val="52549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0"/>
          <p:cNvSpPr txBox="1"/>
          <p:nvPr>
            <p:ph idx="1" type="subTitle"/>
          </p:nvPr>
        </p:nvSpPr>
        <p:spPr>
          <a:xfrm>
            <a:off x="720000" y="2500400"/>
            <a:ext cx="23364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2" type="subTitle"/>
          </p:nvPr>
        </p:nvSpPr>
        <p:spPr>
          <a:xfrm>
            <a:off x="3403800" y="2500400"/>
            <a:ext cx="23364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"/>
          <p:cNvSpPr txBox="1"/>
          <p:nvPr>
            <p:ph idx="3" type="subTitle"/>
          </p:nvPr>
        </p:nvSpPr>
        <p:spPr>
          <a:xfrm>
            <a:off x="6087600" y="2500400"/>
            <a:ext cx="23364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4" type="subTitle"/>
          </p:nvPr>
        </p:nvSpPr>
        <p:spPr>
          <a:xfrm>
            <a:off x="720000" y="3716807"/>
            <a:ext cx="23364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5" type="subTitle"/>
          </p:nvPr>
        </p:nvSpPr>
        <p:spPr>
          <a:xfrm>
            <a:off x="3403800" y="3716807"/>
            <a:ext cx="23364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6" type="subTitle"/>
          </p:nvPr>
        </p:nvSpPr>
        <p:spPr>
          <a:xfrm>
            <a:off x="6087600" y="3716807"/>
            <a:ext cx="23364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0"/>
          <p:cNvSpPr txBox="1"/>
          <p:nvPr>
            <p:ph idx="7" type="subTitle"/>
          </p:nvPr>
        </p:nvSpPr>
        <p:spPr>
          <a:xfrm>
            <a:off x="715100" y="2060826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110" name="Google Shape;110;p10"/>
          <p:cNvSpPr txBox="1"/>
          <p:nvPr>
            <p:ph idx="8" type="subTitle"/>
          </p:nvPr>
        </p:nvSpPr>
        <p:spPr>
          <a:xfrm>
            <a:off x="3403800" y="2060826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111" name="Google Shape;111;p10"/>
          <p:cNvSpPr txBox="1"/>
          <p:nvPr>
            <p:ph idx="9" type="subTitle"/>
          </p:nvPr>
        </p:nvSpPr>
        <p:spPr>
          <a:xfrm>
            <a:off x="6092500" y="2060826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112" name="Google Shape;112;p10"/>
          <p:cNvSpPr txBox="1"/>
          <p:nvPr>
            <p:ph idx="13" type="subTitle"/>
          </p:nvPr>
        </p:nvSpPr>
        <p:spPr>
          <a:xfrm>
            <a:off x="715100" y="327784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113" name="Google Shape;113;p10"/>
          <p:cNvSpPr txBox="1"/>
          <p:nvPr>
            <p:ph idx="14" type="subTitle"/>
          </p:nvPr>
        </p:nvSpPr>
        <p:spPr>
          <a:xfrm>
            <a:off x="3403800" y="327784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114" name="Google Shape;114;p10"/>
          <p:cNvSpPr txBox="1"/>
          <p:nvPr>
            <p:ph idx="15" type="subTitle"/>
          </p:nvPr>
        </p:nvSpPr>
        <p:spPr>
          <a:xfrm>
            <a:off x="6092500" y="327784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115" name="Google Shape;115;p10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" name="Google Shape;116;p10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0"/>
          <p:cNvSpPr txBox="1"/>
          <p:nvPr>
            <p:ph type="title"/>
          </p:nvPr>
        </p:nvSpPr>
        <p:spPr>
          <a:xfrm>
            <a:off x="720000" y="445025"/>
            <a:ext cx="7704000" cy="13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47000">
              <a:schemeClr val="dk2"/>
            </a:gs>
            <a:gs pos="100000">
              <a:schemeClr val="dk2"/>
            </a:gs>
          </a:gsLst>
          <a:lin ang="2698631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ispace SemiBold"/>
              <a:buNone/>
              <a:defRPr b="0" i="0" sz="3200" u="none" cap="none" strike="noStrik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b="0" i="0" sz="3500" u="none" cap="none" strike="noStrik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b="0" i="0" sz="3500" u="none" cap="none" strike="noStrik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b="0" i="0" sz="3500" u="none" cap="none" strike="noStrik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b="0" i="0" sz="3500" u="none" cap="none" strike="noStrik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b="0" i="0" sz="3500" u="none" cap="none" strike="noStrik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b="0" i="0" sz="3500" u="none" cap="none" strike="noStrik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b="0" i="0" sz="3500" u="none" cap="none" strike="noStrik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b="0" i="0" sz="3500" u="none" cap="none" strike="noStrik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Trispace"/>
              <a:buChar char="■"/>
              <a:defRPr b="0" i="0" sz="1400" u="none" cap="none" strike="noStrik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ctrTitle"/>
          </p:nvPr>
        </p:nvSpPr>
        <p:spPr>
          <a:xfrm>
            <a:off x="1216100" y="307763"/>
            <a:ext cx="67116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000">
                <a:solidFill>
                  <a:schemeClr val="accent4"/>
                </a:solidFill>
                <a:latin typeface="Trispace ExtraBold"/>
                <a:ea typeface="Trispace ExtraBold"/>
                <a:cs typeface="Trispace ExtraBold"/>
                <a:sym typeface="Trispace ExtraBold"/>
              </a:rPr>
              <a:t>Cloud Powered Data Analysis: A Case Study in Scalable Analytics </a:t>
            </a:r>
            <a:endParaRPr sz="3000">
              <a:solidFill>
                <a:schemeClr val="accent4"/>
              </a:solidFill>
              <a:latin typeface="Trispace ExtraBold"/>
              <a:ea typeface="Trispace ExtraBold"/>
              <a:cs typeface="Trispace ExtraBold"/>
              <a:sym typeface="Trispace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500">
                <a:solidFill>
                  <a:schemeClr val="accent4"/>
                </a:solidFill>
                <a:latin typeface="Trispace ExtraBold"/>
                <a:ea typeface="Trispace ExtraBold"/>
                <a:cs typeface="Trispace ExtraBold"/>
                <a:sym typeface="Trispace ExtraBold"/>
              </a:rPr>
              <a:t> </a:t>
            </a:r>
            <a:r>
              <a:rPr lang="en" sz="4500">
                <a:solidFill>
                  <a:srgbClr val="AE77D6"/>
                </a:solidFill>
                <a:latin typeface="Trispace ExtraBold"/>
                <a:ea typeface="Trispace ExtraBold"/>
                <a:cs typeface="Trispace ExtraBold"/>
                <a:sym typeface="Trispace ExtraBold"/>
              </a:rPr>
              <a:t>(AWS)</a:t>
            </a:r>
            <a:endParaRPr sz="7500"/>
          </a:p>
        </p:txBody>
      </p:sp>
      <p:sp>
        <p:nvSpPr>
          <p:cNvPr id="256" name="Google Shape;256;p29"/>
          <p:cNvSpPr txBox="1"/>
          <p:nvPr>
            <p:ph idx="1" type="subTitle"/>
          </p:nvPr>
        </p:nvSpPr>
        <p:spPr>
          <a:xfrm>
            <a:off x="3311975" y="3258675"/>
            <a:ext cx="28083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accent4"/>
                </a:solidFill>
              </a:rPr>
              <a:t>Team Members: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</a:rPr>
              <a:t>Barathkumar Anantharaj 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accent4"/>
                </a:solidFill>
              </a:rPr>
              <a:t>Harshith Maddala</a:t>
            </a:r>
            <a:endParaRPr sz="13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</a:rPr>
              <a:t>Siddharth Saravanan 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8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38"/>
          <p:cNvSpPr txBox="1"/>
          <p:nvPr>
            <p:ph idx="4294967295" type="subTitle"/>
          </p:nvPr>
        </p:nvSpPr>
        <p:spPr>
          <a:xfrm>
            <a:off x="972900" y="1877300"/>
            <a:ext cx="7198200" cy="32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create a S3 Bucket with default settings and upload two files into it: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Manifest file (Json)</a:t>
            </a:r>
            <a:endParaRPr/>
          </a:p>
        </p:txBody>
      </p:sp>
      <p:sp>
        <p:nvSpPr>
          <p:cNvPr id="531" name="Google Shape;531;p38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38"/>
          <p:cNvSpPr/>
          <p:nvPr/>
        </p:nvSpPr>
        <p:spPr>
          <a:xfrm rot="5400000">
            <a:off x="2873912" y="76421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8"/>
          <p:cNvSpPr txBox="1"/>
          <p:nvPr/>
        </p:nvSpPr>
        <p:spPr>
          <a:xfrm>
            <a:off x="4003050" y="892175"/>
            <a:ext cx="1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S3</a:t>
            </a:r>
            <a:r>
              <a:rPr lang="en" sz="3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34" name="Google Shape;5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86" y="860611"/>
            <a:ext cx="531525" cy="63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39"/>
          <p:cNvSpPr txBox="1"/>
          <p:nvPr>
            <p:ph idx="4294967295" type="subTitle"/>
          </p:nvPr>
        </p:nvSpPr>
        <p:spPr>
          <a:xfrm>
            <a:off x="972900" y="1877300"/>
            <a:ext cx="7198200" cy="32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create a new project in DataBrew and import the </a:t>
            </a:r>
            <a:r>
              <a:rPr lang="en"/>
              <a:t>dataset</a:t>
            </a:r>
            <a:r>
              <a:rPr lang="en"/>
              <a:t> from S3 Bucket. We have completed the Following operations in DataBrew: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Removed Null </a:t>
            </a:r>
            <a:r>
              <a:rPr lang="en"/>
              <a:t>valued rows</a:t>
            </a:r>
            <a:r>
              <a:rPr lang="en"/>
              <a:t> from feature Theme.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Edited the Names of the Values in rows.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Eg: ActionAction -&gt; Action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Edited the Numerical Values for more readability.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9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39"/>
          <p:cNvSpPr/>
          <p:nvPr/>
        </p:nvSpPr>
        <p:spPr>
          <a:xfrm rot="5400000">
            <a:off x="2873912" y="76421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3123350" y="1083875"/>
            <a:ext cx="382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Glue </a:t>
            </a:r>
            <a:endParaRPr sz="3000">
              <a:solidFill>
                <a:schemeClr val="accent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DataBrew</a:t>
            </a:r>
            <a:endParaRPr sz="3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44" name="Google Shape;5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49" y="9499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700">
                <a:latin typeface="Trispace"/>
                <a:ea typeface="Trispace"/>
                <a:cs typeface="Trispace"/>
                <a:sym typeface="Trispace"/>
              </a:rPr>
              <a:t>Which are the top 20 most popular anime titles by number of members, and are they mostly TV shows or movies?</a:t>
            </a:r>
            <a:endParaRPr sz="1700">
              <a:latin typeface="Trispace"/>
              <a:ea typeface="Trispace"/>
              <a:cs typeface="Trispace"/>
              <a:sym typeface="Trispace"/>
            </a:endParaRPr>
          </a:p>
        </p:txBody>
      </p:sp>
      <p:pic>
        <p:nvPicPr>
          <p:cNvPr id="551" name="Google Shape;5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500" y="1452475"/>
            <a:ext cx="6137027" cy="29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1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700">
                <a:latin typeface="Trispace"/>
                <a:ea typeface="Trispace"/>
                <a:cs typeface="Trispace"/>
                <a:sym typeface="Trispace"/>
              </a:rPr>
              <a:t>Which top 10 genre combinations have the highest average anime scores?</a:t>
            </a:r>
            <a:endParaRPr sz="1700">
              <a:latin typeface="Trispace"/>
              <a:ea typeface="Trispace"/>
              <a:cs typeface="Trispace"/>
              <a:sym typeface="Trispace"/>
            </a:endParaRPr>
          </a:p>
        </p:txBody>
      </p:sp>
      <p:pic>
        <p:nvPicPr>
          <p:cNvPr id="558" name="Google Shape;5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238" y="1185400"/>
            <a:ext cx="6329523" cy="32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2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700">
                <a:latin typeface="Trispace"/>
                <a:ea typeface="Trispace"/>
                <a:cs typeface="Trispace"/>
                <a:sym typeface="Trispace"/>
              </a:rPr>
              <a:t>Which top 10 studios have the highest average member counts, and how are their anime types distributed?</a:t>
            </a:r>
            <a:endParaRPr sz="1700">
              <a:latin typeface="Trispace"/>
              <a:ea typeface="Trispace"/>
              <a:cs typeface="Trispace"/>
              <a:sym typeface="Trispace"/>
            </a:endParaRPr>
          </a:p>
        </p:txBody>
      </p:sp>
      <p:pic>
        <p:nvPicPr>
          <p:cNvPr id="565" name="Google Shape;5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00" y="1399050"/>
            <a:ext cx="5935002" cy="30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700">
                <a:latin typeface="Trispace"/>
                <a:ea typeface="Trispace"/>
                <a:cs typeface="Trispace"/>
                <a:sym typeface="Trispace"/>
              </a:rPr>
              <a:t>How does the number of episodes relate to the average member count across different anime types?</a:t>
            </a:r>
            <a:endParaRPr sz="1700">
              <a:latin typeface="Trispace"/>
              <a:ea typeface="Trispace"/>
              <a:cs typeface="Trispace"/>
              <a:sym typeface="Trispace"/>
            </a:endParaRPr>
          </a:p>
        </p:txBody>
      </p:sp>
      <p:pic>
        <p:nvPicPr>
          <p:cNvPr id="572" name="Google Shape;5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25" y="1299875"/>
            <a:ext cx="6237548" cy="319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4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44"/>
          <p:cNvSpPr txBox="1"/>
          <p:nvPr>
            <p:ph type="title"/>
          </p:nvPr>
        </p:nvSpPr>
        <p:spPr>
          <a:xfrm>
            <a:off x="720000" y="43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700">
                <a:latin typeface="Trispace"/>
                <a:ea typeface="Trispace"/>
                <a:cs typeface="Trispace"/>
                <a:sym typeface="Trispace"/>
              </a:rPr>
              <a:t>Which anime ratings are associated with the highest average number of members, across different types?</a:t>
            </a:r>
            <a:endParaRPr sz="1700">
              <a:latin typeface="Trispace"/>
              <a:ea typeface="Trispace"/>
              <a:cs typeface="Trispace"/>
              <a:sym typeface="Trispace"/>
            </a:endParaRPr>
          </a:p>
        </p:txBody>
      </p:sp>
      <p:pic>
        <p:nvPicPr>
          <p:cNvPr id="579" name="Google Shape;5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674" y="1162500"/>
            <a:ext cx="5512648" cy="33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5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Insights</a:t>
            </a:r>
            <a:r>
              <a:rPr lang="en"/>
              <a:t> </a:t>
            </a:r>
            <a:endParaRPr/>
          </a:p>
        </p:txBody>
      </p:sp>
      <p:sp>
        <p:nvSpPr>
          <p:cNvPr id="585" name="Google Shape;585;p45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45"/>
          <p:cNvSpPr txBox="1"/>
          <p:nvPr>
            <p:ph idx="1" type="subTitle"/>
          </p:nvPr>
        </p:nvSpPr>
        <p:spPr>
          <a:xfrm>
            <a:off x="720000" y="1106550"/>
            <a:ext cx="7598100" cy="3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The top 20 most popular animes are overwhelmingly TV shows, highlighting the dominance of long-form content.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High-scoring animes commonly blend genres like Drama, Sci-Fi, and Mystery, and other combinations like Action, Adventure and Fantasy.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Studios like Studio Bind and Shuka lead in average member count, with a strong emphasis on TV productions over other anime formats.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TV shows with episodes on </a:t>
            </a:r>
            <a:r>
              <a:rPr lang="en" sz="1200"/>
              <a:t>Average</a:t>
            </a:r>
            <a:r>
              <a:rPr lang="en" sz="1200"/>
              <a:t> of 30+ tend to attract significantly more members, </a:t>
            </a:r>
            <a:r>
              <a:rPr lang="en" sz="1200"/>
              <a:t>followed</a:t>
            </a:r>
            <a:r>
              <a:rPr lang="en" sz="1200"/>
              <a:t> by movies, while shorter formats like OVAs and Specials see limited audience reach.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Anime with mature content (R-17+, R+ and PG-13) attract the highest average members, especially in the TV format, suggesting strong engagement with older audiences.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698631" scaled="0"/>
        </a:gra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6"/>
          <p:cNvSpPr txBox="1"/>
          <p:nvPr>
            <p:ph idx="4294967295" type="ctrTitle"/>
          </p:nvPr>
        </p:nvSpPr>
        <p:spPr>
          <a:xfrm>
            <a:off x="2397600" y="1282075"/>
            <a:ext cx="4348800" cy="11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200"/>
              <a:t>Thanks</a:t>
            </a:r>
            <a:r>
              <a:rPr lang="en" sz="7200">
                <a:solidFill>
                  <a:schemeClr val="accent1"/>
                </a:solidFill>
              </a:rPr>
              <a:t>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592" name="Google Shape;592;p46"/>
          <p:cNvSpPr txBox="1"/>
          <p:nvPr>
            <p:ph idx="1" type="subTitle"/>
          </p:nvPr>
        </p:nvSpPr>
        <p:spPr>
          <a:xfrm>
            <a:off x="2713500" y="2701400"/>
            <a:ext cx="3717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93" name="Google Shape;5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075" y="682225"/>
            <a:ext cx="1993700" cy="37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0"/>
          <p:cNvSpPr/>
          <p:nvPr/>
        </p:nvSpPr>
        <p:spPr>
          <a:xfrm rot="5400000">
            <a:off x="939462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0"/>
          <p:cNvSpPr/>
          <p:nvPr/>
        </p:nvSpPr>
        <p:spPr>
          <a:xfrm rot="5400000">
            <a:off x="2712861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0"/>
          <p:cNvSpPr/>
          <p:nvPr/>
        </p:nvSpPr>
        <p:spPr>
          <a:xfrm rot="5400000">
            <a:off x="7270386" y="165931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720000" y="524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rispace SemiBold"/>
                <a:ea typeface="Trispace SemiBold"/>
                <a:cs typeface="Trispace SemiBold"/>
                <a:sym typeface="Trispace SemiBold"/>
              </a:rPr>
              <a:t>Features</a:t>
            </a:r>
            <a:r>
              <a:rPr lang="en" sz="3000">
                <a:solidFill>
                  <a:srgbClr val="FFFFFF"/>
                </a:solidFill>
                <a:latin typeface="Trispace SemiBold"/>
                <a:ea typeface="Trispace SemiBold"/>
                <a:cs typeface="Trispace SemiBold"/>
                <a:sym typeface="Trispace SemiBold"/>
              </a:rPr>
              <a:t> Implemented</a:t>
            </a:r>
            <a:endParaRPr sz="3000">
              <a:solidFill>
                <a:srgbClr val="FFFFFF"/>
              </a:solidFill>
              <a:latin typeface="Trispace SemiBold"/>
              <a:ea typeface="Trispace SemiBold"/>
              <a:cs typeface="Trispace SemiBold"/>
              <a:sym typeface="Trispace SemiBold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369912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Ensures secure access to your AWS resources, including S3 and QuickSight.</a:t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2226662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Acts as the data source for AWS QuickSight.</a:t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6700836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A business intelligence (BI) service for creating dashboards and visualizations.</a:t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369912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IAM </a:t>
            </a:r>
            <a:endParaRPr sz="21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2226662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S3</a:t>
            </a:r>
            <a:endParaRPr sz="21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6700836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QuickSight</a:t>
            </a:r>
            <a:endParaRPr sz="21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50" y="1654888"/>
            <a:ext cx="878775" cy="8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149" y="1776361"/>
            <a:ext cx="531525" cy="63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9825" y="184503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/>
          <p:nvPr/>
        </p:nvSpPr>
        <p:spPr>
          <a:xfrm rot="5400000">
            <a:off x="4729286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4159736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Used for ETL of data before analysis.</a:t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4068713" y="2726175"/>
            <a:ext cx="244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Glue DataBrew</a:t>
            </a:r>
            <a:endParaRPr sz="21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8724" y="18450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>
                <a:solidFill>
                  <a:schemeClr val="accent4"/>
                </a:solidFill>
              </a:rPr>
              <a:t>SCOPE OF THE PROJECT</a:t>
            </a:r>
            <a:endParaRPr sz="3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1"/>
          <p:cNvSpPr/>
          <p:nvPr/>
        </p:nvSpPr>
        <p:spPr>
          <a:xfrm rot="5400000">
            <a:off x="1140703" y="1793900"/>
            <a:ext cx="1894200" cy="16551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31"/>
          <p:cNvGrpSpPr/>
          <p:nvPr/>
        </p:nvGrpSpPr>
        <p:grpSpPr>
          <a:xfrm>
            <a:off x="1611664" y="2091275"/>
            <a:ext cx="924399" cy="1060343"/>
            <a:chOff x="5417581" y="4001528"/>
            <a:chExt cx="553599" cy="602023"/>
          </a:xfrm>
        </p:grpSpPr>
        <p:sp>
          <p:nvSpPr>
            <p:cNvPr id="288" name="Google Shape;288;p31"/>
            <p:cNvSpPr/>
            <p:nvPr/>
          </p:nvSpPr>
          <p:spPr>
            <a:xfrm>
              <a:off x="5840931" y="4132871"/>
              <a:ext cx="120365" cy="120398"/>
            </a:xfrm>
            <a:custGeom>
              <a:rect b="b" l="l" r="r" t="t"/>
              <a:pathLst>
                <a:path extrusionOk="0" h="3630" w="3629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5427432" y="4132871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5427432" y="4483153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5427432" y="4086337"/>
              <a:ext cx="176982" cy="54527"/>
            </a:xfrm>
            <a:custGeom>
              <a:rect b="b" l="l" r="r" t="t"/>
              <a:pathLst>
                <a:path extrusionOk="0" h="1644" w="5336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5612075" y="4158476"/>
              <a:ext cx="38541" cy="41493"/>
            </a:xfrm>
            <a:custGeom>
              <a:rect b="b" l="l" r="r" t="t"/>
              <a:pathLst>
                <a:path extrusionOk="0" h="1251" w="1162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5427432" y="405512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5427432" y="402633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5417581" y="4209554"/>
              <a:ext cx="553599" cy="146501"/>
            </a:xfrm>
            <a:custGeom>
              <a:rect b="b" l="l" r="r" t="t"/>
              <a:pathLst>
                <a:path extrusionOk="0" h="4417" w="16691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5620234" y="4311976"/>
              <a:ext cx="157877" cy="157048"/>
            </a:xfrm>
            <a:custGeom>
              <a:rect b="b" l="l" r="r" t="t"/>
              <a:pathLst>
                <a:path extrusionOk="0" h="4735" w="476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617282" y="4308195"/>
              <a:ext cx="74826" cy="74793"/>
            </a:xfrm>
            <a:custGeom>
              <a:rect b="b" l="l" r="r" t="t"/>
              <a:pathLst>
                <a:path extrusionOk="0" h="2255" w="2256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5457249" y="4520400"/>
              <a:ext cx="52670" cy="52703"/>
            </a:xfrm>
            <a:custGeom>
              <a:rect b="b" l="l" r="r" t="t"/>
              <a:pathLst>
                <a:path extrusionOk="0" h="1589" w="1588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5514131" y="4520400"/>
              <a:ext cx="52703" cy="52703"/>
            </a:xfrm>
            <a:custGeom>
              <a:rect b="b" l="l" r="r" t="t"/>
              <a:pathLst>
                <a:path extrusionOk="0" h="1589" w="1589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5839604" y="4001528"/>
              <a:ext cx="121692" cy="65008"/>
            </a:xfrm>
            <a:custGeom>
              <a:rect b="b" l="l" r="r" t="t"/>
              <a:pathLst>
                <a:path extrusionOk="0" h="1960" w="3669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5870019" y="4089057"/>
              <a:ext cx="17711" cy="17678"/>
            </a:xfrm>
            <a:custGeom>
              <a:rect b="b" l="l" r="r" t="t"/>
              <a:pathLst>
                <a:path extrusionOk="0" h="533" w="534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5906835" y="408905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5943617" y="408905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439405" y="4243717"/>
              <a:ext cx="521891" cy="283118"/>
            </a:xfrm>
            <a:custGeom>
              <a:rect b="b" l="l" r="r" t="t"/>
              <a:pathLst>
                <a:path extrusionOk="0" h="8536" w="15735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5873866" y="4532341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5873866" y="4558377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5873866" y="4584447"/>
              <a:ext cx="87430" cy="17645"/>
            </a:xfrm>
            <a:custGeom>
              <a:rect b="b" l="l" r="r" t="t"/>
              <a:pathLst>
                <a:path extrusionOk="0" h="532" w="2636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31"/>
          <p:cNvSpPr/>
          <p:nvPr/>
        </p:nvSpPr>
        <p:spPr>
          <a:xfrm rot="5400000">
            <a:off x="4032574" y="123262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/>
          <p:nvPr/>
        </p:nvSpPr>
        <p:spPr>
          <a:xfrm rot="5400000">
            <a:off x="3997062" y="285382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/>
          <p:nvPr/>
        </p:nvSpPr>
        <p:spPr>
          <a:xfrm rot="5400000">
            <a:off x="3997037" y="381022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31"/>
          <p:cNvGrpSpPr/>
          <p:nvPr/>
        </p:nvGrpSpPr>
        <p:grpSpPr>
          <a:xfrm>
            <a:off x="4178548" y="1316730"/>
            <a:ext cx="323975" cy="365789"/>
            <a:chOff x="4020665" y="1431080"/>
            <a:chExt cx="531542" cy="602023"/>
          </a:xfrm>
        </p:grpSpPr>
        <p:sp>
          <p:nvSpPr>
            <p:cNvPr id="312" name="Google Shape;312;p31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7" name="Google Shape;327;p31"/>
          <p:cNvCxnSpPr>
            <a:endCxn id="286" idx="3"/>
          </p:cNvCxnSpPr>
          <p:nvPr/>
        </p:nvCxnSpPr>
        <p:spPr>
          <a:xfrm flipH="1">
            <a:off x="2087803" y="1336850"/>
            <a:ext cx="2003400" cy="337500"/>
          </a:xfrm>
          <a:prstGeom prst="bentConnector2">
            <a:avLst/>
          </a:prstGeom>
          <a:noFill/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31"/>
          <p:cNvCxnSpPr>
            <a:stCxn id="286" idx="0"/>
            <a:endCxn id="310" idx="2"/>
          </p:cNvCxnSpPr>
          <p:nvPr/>
        </p:nvCxnSpPr>
        <p:spPr>
          <a:xfrm flipH="1" rot="-5400000">
            <a:off x="2895853" y="2760500"/>
            <a:ext cx="334200" cy="1950300"/>
          </a:xfrm>
          <a:prstGeom prst="bentConnector2">
            <a:avLst/>
          </a:prstGeom>
          <a:noFill/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31"/>
          <p:cNvCxnSpPr/>
          <p:nvPr/>
        </p:nvCxnSpPr>
        <p:spPr>
          <a:xfrm rot="10800000">
            <a:off x="2915303" y="3151525"/>
            <a:ext cx="1389600" cy="273900"/>
          </a:xfrm>
          <a:prstGeom prst="bentConnector3">
            <a:avLst>
              <a:gd fmla="val 98912" name="adj1"/>
            </a:avLst>
          </a:prstGeom>
          <a:noFill/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0" name="Google Shape;330;p31"/>
          <p:cNvGrpSpPr/>
          <p:nvPr/>
        </p:nvGrpSpPr>
        <p:grpSpPr>
          <a:xfrm>
            <a:off x="4142998" y="2937930"/>
            <a:ext cx="323975" cy="365789"/>
            <a:chOff x="4020665" y="1431080"/>
            <a:chExt cx="531542" cy="602023"/>
          </a:xfrm>
        </p:grpSpPr>
        <p:sp>
          <p:nvSpPr>
            <p:cNvPr id="331" name="Google Shape;331;p31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4142998" y="3894330"/>
            <a:ext cx="323975" cy="365789"/>
            <a:chOff x="4020665" y="1431080"/>
            <a:chExt cx="531542" cy="602023"/>
          </a:xfrm>
        </p:grpSpPr>
        <p:sp>
          <p:nvSpPr>
            <p:cNvPr id="347" name="Google Shape;347;p31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31"/>
          <p:cNvSpPr/>
          <p:nvPr/>
        </p:nvSpPr>
        <p:spPr>
          <a:xfrm rot="5400000">
            <a:off x="3997049" y="2022463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p31"/>
          <p:cNvCxnSpPr/>
          <p:nvPr/>
        </p:nvCxnSpPr>
        <p:spPr>
          <a:xfrm rot="10800000">
            <a:off x="2915375" y="2117088"/>
            <a:ext cx="1122600" cy="1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4" name="Google Shape;364;p31"/>
          <p:cNvGrpSpPr/>
          <p:nvPr/>
        </p:nvGrpSpPr>
        <p:grpSpPr>
          <a:xfrm>
            <a:off x="4143023" y="2106580"/>
            <a:ext cx="323975" cy="365789"/>
            <a:chOff x="4020665" y="1431080"/>
            <a:chExt cx="531542" cy="602023"/>
          </a:xfrm>
        </p:grpSpPr>
        <p:sp>
          <p:nvSpPr>
            <p:cNvPr id="365" name="Google Shape;365;p31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31"/>
          <p:cNvSpPr txBox="1"/>
          <p:nvPr/>
        </p:nvSpPr>
        <p:spPr>
          <a:xfrm>
            <a:off x="4676037" y="1164225"/>
            <a:ext cx="3413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Store raw data securely in Amazon S3 and clean it using AWS Glue DataBrew for efficient preprocessing.</a:t>
            </a:r>
            <a:endParaRPr i="0" sz="1200" u="none" cap="none" strike="noStrike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81" name="Google Shape;381;p31"/>
          <p:cNvSpPr txBox="1"/>
          <p:nvPr/>
        </p:nvSpPr>
        <p:spPr>
          <a:xfrm>
            <a:off x="4676069" y="1961309"/>
            <a:ext cx="3413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Use AWS Glue for ETL and Amazon Athena to run SQL queries on S3 data without managing databases</a:t>
            </a:r>
            <a:endParaRPr i="0" sz="1200" u="none" cap="none" strike="noStrike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82" name="Google Shape;382;p31"/>
          <p:cNvSpPr txBox="1"/>
          <p:nvPr/>
        </p:nvSpPr>
        <p:spPr>
          <a:xfrm>
            <a:off x="4681377" y="2827044"/>
            <a:ext cx="3366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Leverage AWS QuickSight to create interactive dashboards, uncover trends, and generate real-time insights</a:t>
            </a:r>
            <a:endParaRPr i="0" sz="1200" u="none" cap="none" strike="noStrike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4657750" y="3797027"/>
            <a:ext cx="3366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AWS ensures fast, secure, and scalable data analysis with a serverless architecture, optimizing performance and cost</a:t>
            </a:r>
            <a:endParaRPr i="0" sz="1200" u="none" cap="none" strike="noStrike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698631" scaled="0"/>
        </a:gra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"/>
          <p:cNvSpPr txBox="1"/>
          <p:nvPr>
            <p:ph type="title"/>
          </p:nvPr>
        </p:nvSpPr>
        <p:spPr>
          <a:xfrm>
            <a:off x="3560850" y="441425"/>
            <a:ext cx="2022300" cy="12681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chemeClr val="dk2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000">
                <a:solidFill>
                  <a:schemeClr val="accent4"/>
                </a:solidFill>
              </a:rPr>
              <a:t>DATASET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389" name="Google Shape;389;p32"/>
          <p:cNvSpPr txBox="1"/>
          <p:nvPr>
            <p:ph idx="1" type="subTitle"/>
          </p:nvPr>
        </p:nvSpPr>
        <p:spPr>
          <a:xfrm>
            <a:off x="499225" y="1709525"/>
            <a:ext cx="4140600" cy="16026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chemeClr val="dk2">
                <a:alpha val="49803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chemeClr val="accent4"/>
                </a:solidFill>
                <a:latin typeface="Trispace"/>
                <a:ea typeface="Trispace"/>
                <a:cs typeface="Trispace"/>
                <a:sym typeface="Trispace"/>
              </a:rPr>
              <a:t>We will be using an Anime dataset sourced from Kaggle, originally compiled from the popular website MyAnimeList.net</a:t>
            </a:r>
            <a:endParaRPr sz="1400">
              <a:solidFill>
                <a:schemeClr val="accent4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E77D6"/>
              </a:buClr>
              <a:buSzPts val="1400"/>
              <a:buFont typeface="Trispace"/>
              <a:buChar char="●"/>
            </a:pPr>
            <a:r>
              <a:rPr lang="en" sz="1400">
                <a:solidFill>
                  <a:schemeClr val="accent4"/>
                </a:solidFill>
                <a:latin typeface="Trispace"/>
                <a:ea typeface="Trispace"/>
                <a:cs typeface="Trispace"/>
                <a:sym typeface="Trispace"/>
              </a:rPr>
              <a:t>14000 observations</a:t>
            </a:r>
            <a:endParaRPr sz="1400">
              <a:solidFill>
                <a:schemeClr val="accent4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E77D6"/>
              </a:buClr>
              <a:buSzPts val="1400"/>
              <a:buFont typeface="Trispace"/>
              <a:buChar char="●"/>
            </a:pPr>
            <a:r>
              <a:rPr lang="en" sz="1400">
                <a:solidFill>
                  <a:schemeClr val="accent4"/>
                </a:solidFill>
                <a:latin typeface="Trispace"/>
                <a:ea typeface="Trispace"/>
                <a:cs typeface="Trispace"/>
                <a:sym typeface="Trispace"/>
              </a:rPr>
              <a:t>17 Variables</a:t>
            </a:r>
            <a:endParaRPr sz="1400">
              <a:solidFill>
                <a:schemeClr val="accent4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90" name="Google Shape;390;p32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300" y="779789"/>
            <a:ext cx="2655675" cy="358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33"/>
          <p:cNvSpPr txBox="1"/>
          <p:nvPr/>
        </p:nvSpPr>
        <p:spPr>
          <a:xfrm>
            <a:off x="544500" y="4031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rispace Medium"/>
                <a:ea typeface="Trispace Medium"/>
                <a:cs typeface="Trispace Medium"/>
                <a:sym typeface="Trispace Medium"/>
              </a:rPr>
              <a:t>EXPECTED OUTCOMES</a:t>
            </a:r>
            <a:endParaRPr sz="3000">
              <a:solidFill>
                <a:srgbClr val="FFFFFF"/>
              </a:solidFill>
              <a:latin typeface="Trispace Medium"/>
              <a:ea typeface="Trispace Medium"/>
              <a:cs typeface="Trispace Medium"/>
              <a:sym typeface="Trispace Medium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4813029" y="1420725"/>
            <a:ext cx="32703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Raw data is cleaned, transformed, and stored efficiently in Amazon S3 using AWS Glue DataBrew</a:t>
            </a:r>
            <a:endParaRPr sz="12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715075" y="1528763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01</a:t>
            </a:r>
            <a:endParaRPr sz="3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1779150" y="1528775"/>
            <a:ext cx="2946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Clean &amp; Structured Data</a:t>
            </a:r>
            <a:endParaRPr sz="18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4807629" y="2253336"/>
            <a:ext cx="327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The entire data analysis process is serverless, automated, and scalable, ensuring efficiency and cost-effectiveness.</a:t>
            </a:r>
            <a:endParaRPr sz="12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715075" y="2251698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02</a:t>
            </a:r>
            <a:endParaRPr sz="3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1779144" y="2251698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Scalable &amp; Automated Workflow</a:t>
            </a:r>
            <a:endParaRPr sz="18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4807628" y="2974625"/>
            <a:ext cx="3181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Users can easily access and explore the dashboard to understand key trends and patterns.</a:t>
            </a:r>
            <a:endParaRPr sz="12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715075" y="2974633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03</a:t>
            </a:r>
            <a:endParaRPr sz="3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06" name="Google Shape;406;p33"/>
          <p:cNvSpPr txBox="1"/>
          <p:nvPr/>
        </p:nvSpPr>
        <p:spPr>
          <a:xfrm>
            <a:off x="1779144" y="2974633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Improved Data</a:t>
            </a:r>
            <a:endParaRPr sz="18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Accessibility</a:t>
            </a:r>
            <a:endParaRPr sz="18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07" name="Google Shape;407;p33"/>
          <p:cNvSpPr txBox="1"/>
          <p:nvPr/>
        </p:nvSpPr>
        <p:spPr>
          <a:xfrm>
            <a:off x="4807629" y="3745063"/>
            <a:ext cx="3270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AWS QuickSight provides dynamic visualizations and insights from the processed data.</a:t>
            </a:r>
            <a:endParaRPr sz="12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08" name="Google Shape;408;p33"/>
          <p:cNvSpPr txBox="1"/>
          <p:nvPr/>
        </p:nvSpPr>
        <p:spPr>
          <a:xfrm>
            <a:off x="715075" y="3745068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04</a:t>
            </a:r>
            <a:endParaRPr sz="3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1779148" y="3745063"/>
            <a:ext cx="2257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Interactive </a:t>
            </a:r>
            <a:endParaRPr sz="18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Dashboards</a:t>
            </a:r>
            <a:endParaRPr sz="18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‹#›</a:t>
            </a:fld>
            <a:endParaRPr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15" name="Google Shape;415;p34"/>
          <p:cNvSpPr txBox="1"/>
          <p:nvPr/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rispace SemiBold"/>
                <a:ea typeface="Trispace SemiBold"/>
                <a:cs typeface="Trispace SemiBold"/>
                <a:sym typeface="Trispace SemiBold"/>
              </a:rPr>
              <a:t>AWS Cloud Architecture</a:t>
            </a:r>
            <a:endParaRPr sz="3000">
              <a:solidFill>
                <a:srgbClr val="FFFFFF"/>
              </a:solidFill>
              <a:latin typeface="Trispace SemiBold"/>
              <a:ea typeface="Trispace SemiBold"/>
              <a:cs typeface="Trispace SemiBold"/>
              <a:sym typeface="Trispace SemiBold"/>
            </a:endParaRPr>
          </a:p>
        </p:txBody>
      </p:sp>
      <p:grpSp>
        <p:nvGrpSpPr>
          <p:cNvPr id="416" name="Google Shape;416;p34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417" name="Google Shape;417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34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420" name="Google Shape;420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34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423" name="Google Shape;423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rgbClr val="FFFFFF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5" name="Google Shape;425;p34" title="user-set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" y="3095188"/>
            <a:ext cx="655375" cy="6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4"/>
          <p:cNvSpPr txBox="1"/>
          <p:nvPr/>
        </p:nvSpPr>
        <p:spPr>
          <a:xfrm>
            <a:off x="1191775" y="3146725"/>
            <a:ext cx="60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1312400" y="2898625"/>
            <a:ext cx="1442700" cy="1048500"/>
          </a:xfrm>
          <a:prstGeom prst="rect">
            <a:avLst/>
          </a:prstGeom>
          <a:solidFill>
            <a:srgbClr val="5A1387"/>
          </a:solidFill>
          <a:ln cap="flat" cmpd="sng" w="9525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34"/>
          <p:cNvSpPr txBox="1"/>
          <p:nvPr/>
        </p:nvSpPr>
        <p:spPr>
          <a:xfrm>
            <a:off x="1325500" y="2925317"/>
            <a:ext cx="1390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IAM with S3 and QuickSight permissions</a:t>
            </a:r>
            <a:endParaRPr sz="13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677613" y="3088375"/>
            <a:ext cx="7332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Create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3575838" y="3064813"/>
            <a:ext cx="1222200" cy="716100"/>
          </a:xfrm>
          <a:prstGeom prst="rect">
            <a:avLst/>
          </a:prstGeom>
          <a:solidFill>
            <a:srgbClr val="5A1387"/>
          </a:solidFill>
          <a:ln cap="flat" cmpd="sng" w="9525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34"/>
          <p:cNvSpPr txBox="1"/>
          <p:nvPr/>
        </p:nvSpPr>
        <p:spPr>
          <a:xfrm>
            <a:off x="3615300" y="2988763"/>
            <a:ext cx="11433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Data Storage Layer</a:t>
            </a:r>
            <a:endParaRPr sz="13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432" name="Google Shape;432;p34"/>
          <p:cNvCxnSpPr>
            <a:stCxn id="427" idx="3"/>
            <a:endCxn id="430" idx="1"/>
          </p:cNvCxnSpPr>
          <p:nvPr/>
        </p:nvCxnSpPr>
        <p:spPr>
          <a:xfrm>
            <a:off x="2755100" y="3422875"/>
            <a:ext cx="820800" cy="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34"/>
          <p:cNvSpPr txBox="1"/>
          <p:nvPr/>
        </p:nvSpPr>
        <p:spPr>
          <a:xfrm>
            <a:off x="3094475" y="1981800"/>
            <a:ext cx="12222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34"/>
          <p:cNvSpPr/>
          <p:nvPr/>
        </p:nvSpPr>
        <p:spPr>
          <a:xfrm>
            <a:off x="3575850" y="1900850"/>
            <a:ext cx="1222200" cy="716100"/>
          </a:xfrm>
          <a:prstGeom prst="rect">
            <a:avLst/>
          </a:prstGeom>
          <a:solidFill>
            <a:srgbClr val="5A1387"/>
          </a:solidFill>
          <a:ln cap="flat" cmpd="sng" w="9525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3591475" y="1843125"/>
            <a:ext cx="136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Data Processing Layer</a:t>
            </a:r>
            <a:endParaRPr sz="13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436" name="Google Shape;436;p34"/>
          <p:cNvCxnSpPr>
            <a:stCxn id="430" idx="0"/>
            <a:endCxn id="434" idx="2"/>
          </p:cNvCxnSpPr>
          <p:nvPr/>
        </p:nvCxnSpPr>
        <p:spPr>
          <a:xfrm rot="10800000">
            <a:off x="4186938" y="2616913"/>
            <a:ext cx="0" cy="4479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34"/>
          <p:cNvSpPr/>
          <p:nvPr/>
        </p:nvSpPr>
        <p:spPr>
          <a:xfrm>
            <a:off x="5751600" y="3064813"/>
            <a:ext cx="1390200" cy="716100"/>
          </a:xfrm>
          <a:prstGeom prst="rect">
            <a:avLst/>
          </a:prstGeom>
          <a:solidFill>
            <a:srgbClr val="5A1387"/>
          </a:solidFill>
          <a:ln cap="flat" cmpd="sng" w="9525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8" name="Google Shape;438;p34"/>
          <p:cNvCxnSpPr>
            <a:stCxn id="430" idx="3"/>
            <a:endCxn id="437" idx="1"/>
          </p:cNvCxnSpPr>
          <p:nvPr/>
        </p:nvCxnSpPr>
        <p:spPr>
          <a:xfrm>
            <a:off x="4798038" y="3422863"/>
            <a:ext cx="953700" cy="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4"/>
          <p:cNvSpPr txBox="1"/>
          <p:nvPr/>
        </p:nvSpPr>
        <p:spPr>
          <a:xfrm>
            <a:off x="5765325" y="3095125"/>
            <a:ext cx="1362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Visualization Layer</a:t>
            </a:r>
            <a:endParaRPr sz="13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440" name="Google Shape;440;p34"/>
          <p:cNvCxnSpPr>
            <a:stCxn id="425" idx="3"/>
            <a:endCxn id="427" idx="1"/>
          </p:cNvCxnSpPr>
          <p:nvPr/>
        </p:nvCxnSpPr>
        <p:spPr>
          <a:xfrm>
            <a:off x="776025" y="3422875"/>
            <a:ext cx="536400" cy="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34"/>
          <p:cNvSpPr txBox="1"/>
          <p:nvPr/>
        </p:nvSpPr>
        <p:spPr>
          <a:xfrm>
            <a:off x="2768875" y="3146725"/>
            <a:ext cx="7932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Upload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pic>
        <p:nvPicPr>
          <p:cNvPr id="442" name="Google Shape;442;p34" title="grou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5350" y="3095188"/>
            <a:ext cx="655375" cy="6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4"/>
          <p:cNvSpPr txBox="1"/>
          <p:nvPr/>
        </p:nvSpPr>
        <p:spPr>
          <a:xfrm>
            <a:off x="2768875" y="3354175"/>
            <a:ext cx="7932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Csv file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44" name="Google Shape;444;p34"/>
          <p:cNvSpPr txBox="1"/>
          <p:nvPr/>
        </p:nvSpPr>
        <p:spPr>
          <a:xfrm>
            <a:off x="4864425" y="3131100"/>
            <a:ext cx="8208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Import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45" name="Google Shape;445;p34"/>
          <p:cNvSpPr txBox="1"/>
          <p:nvPr/>
        </p:nvSpPr>
        <p:spPr>
          <a:xfrm>
            <a:off x="4880825" y="3354175"/>
            <a:ext cx="549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Data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446" name="Google Shape;446;p34"/>
          <p:cNvCxnSpPr>
            <a:stCxn id="437" idx="3"/>
            <a:endCxn id="442" idx="1"/>
          </p:cNvCxnSpPr>
          <p:nvPr/>
        </p:nvCxnSpPr>
        <p:spPr>
          <a:xfrm>
            <a:off x="7141800" y="3422863"/>
            <a:ext cx="953700" cy="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34"/>
          <p:cNvSpPr txBox="1"/>
          <p:nvPr/>
        </p:nvSpPr>
        <p:spPr>
          <a:xfrm>
            <a:off x="7245188" y="3131100"/>
            <a:ext cx="7332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Access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35"/>
          <p:cNvSpPr txBox="1"/>
          <p:nvPr/>
        </p:nvSpPr>
        <p:spPr>
          <a:xfrm>
            <a:off x="1317250" y="972250"/>
            <a:ext cx="60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35"/>
          <p:cNvSpPr/>
          <p:nvPr/>
        </p:nvSpPr>
        <p:spPr>
          <a:xfrm>
            <a:off x="282250" y="1487450"/>
            <a:ext cx="2624100" cy="1438200"/>
          </a:xfrm>
          <a:prstGeom prst="rect">
            <a:avLst/>
          </a:prstGeom>
          <a:solidFill>
            <a:srgbClr val="5A138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5" name="Google Shape;455;p35" title="Glue DataBr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950" y="1838500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35"/>
          <p:cNvCxnSpPr>
            <a:stCxn id="455" idx="1"/>
            <a:endCxn id="455" idx="3"/>
          </p:cNvCxnSpPr>
          <p:nvPr/>
        </p:nvCxnSpPr>
        <p:spPr>
          <a:xfrm>
            <a:off x="1307950" y="2124850"/>
            <a:ext cx="572700" cy="600"/>
          </a:xfrm>
          <a:prstGeom prst="bentConnector5">
            <a:avLst>
              <a:gd fmla="val -41579" name="adj1"/>
              <a:gd fmla="val 87412513" name="adj2"/>
              <a:gd fmla="val 141579" name="adj3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35"/>
          <p:cNvSpPr txBox="1"/>
          <p:nvPr/>
        </p:nvSpPr>
        <p:spPr>
          <a:xfrm>
            <a:off x="313600" y="1444225"/>
            <a:ext cx="2561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      </a:t>
            </a: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AWS Glue DataBrew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58" name="Google Shape;458;p35"/>
          <p:cNvSpPr txBox="1"/>
          <p:nvPr/>
        </p:nvSpPr>
        <p:spPr>
          <a:xfrm>
            <a:off x="1317250" y="2357863"/>
            <a:ext cx="8886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Apply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59" name="Google Shape;459;p35"/>
          <p:cNvSpPr txBox="1"/>
          <p:nvPr/>
        </p:nvSpPr>
        <p:spPr>
          <a:xfrm>
            <a:off x="889675" y="2607250"/>
            <a:ext cx="14406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Transformations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60" name="Google Shape;460;p35"/>
          <p:cNvSpPr txBox="1"/>
          <p:nvPr/>
        </p:nvSpPr>
        <p:spPr>
          <a:xfrm>
            <a:off x="-1700" y="1094900"/>
            <a:ext cx="3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Data Processing Layer</a:t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61" name="Google Shape;461;p35"/>
          <p:cNvSpPr/>
          <p:nvPr/>
        </p:nvSpPr>
        <p:spPr>
          <a:xfrm>
            <a:off x="303175" y="3300900"/>
            <a:ext cx="2979600" cy="1320000"/>
          </a:xfrm>
          <a:prstGeom prst="rect">
            <a:avLst/>
          </a:prstGeom>
          <a:solidFill>
            <a:srgbClr val="5A1387"/>
          </a:solidFill>
          <a:ln cap="flat" cmpd="sng" w="9525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" name="Google Shape;462;p35" title="S3 on Outpos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25" y="38052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 title="S3 on Outpos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525" y="38052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5"/>
          <p:cNvSpPr txBox="1"/>
          <p:nvPr/>
        </p:nvSpPr>
        <p:spPr>
          <a:xfrm>
            <a:off x="502975" y="3389600"/>
            <a:ext cx="804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S3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Raw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65" name="Google Shape;465;p35"/>
          <p:cNvSpPr txBox="1"/>
          <p:nvPr/>
        </p:nvSpPr>
        <p:spPr>
          <a:xfrm>
            <a:off x="436225" y="4298825"/>
            <a:ext cx="8049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accent4"/>
                </a:solidFill>
                <a:latin typeface="Trispace"/>
                <a:ea typeface="Trispace"/>
                <a:cs typeface="Trispace"/>
                <a:sym typeface="Trispace"/>
              </a:rPr>
              <a:t>Data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2532350" y="3404463"/>
            <a:ext cx="8886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   S3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Cleaned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2614850" y="4298825"/>
            <a:ext cx="7236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Data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468" name="Google Shape;468;p35"/>
          <p:cNvCxnSpPr>
            <a:stCxn id="462" idx="3"/>
          </p:cNvCxnSpPr>
          <p:nvPr/>
        </p:nvCxnSpPr>
        <p:spPr>
          <a:xfrm flipH="1" rot="10800000">
            <a:off x="1008925" y="4087650"/>
            <a:ext cx="580200" cy="39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69" name="Google Shape;469;p35"/>
          <p:cNvCxnSpPr/>
          <p:nvPr/>
        </p:nvCxnSpPr>
        <p:spPr>
          <a:xfrm rot="10800000">
            <a:off x="1589050" y="3125825"/>
            <a:ext cx="0" cy="9618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70" name="Google Shape;470;p35"/>
          <p:cNvCxnSpPr/>
          <p:nvPr/>
        </p:nvCxnSpPr>
        <p:spPr>
          <a:xfrm rot="10800000">
            <a:off x="554050" y="3157200"/>
            <a:ext cx="1035000" cy="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71" name="Google Shape;471;p35"/>
          <p:cNvCxnSpPr/>
          <p:nvPr/>
        </p:nvCxnSpPr>
        <p:spPr>
          <a:xfrm flipH="1" rot="10800000">
            <a:off x="637700" y="2132650"/>
            <a:ext cx="10500" cy="10350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72" name="Google Shape;472;p35"/>
          <p:cNvCxnSpPr>
            <a:endCxn id="455" idx="1"/>
          </p:cNvCxnSpPr>
          <p:nvPr/>
        </p:nvCxnSpPr>
        <p:spPr>
          <a:xfrm>
            <a:off x="648250" y="2122150"/>
            <a:ext cx="659700" cy="27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35"/>
          <p:cNvSpPr txBox="1"/>
          <p:nvPr/>
        </p:nvSpPr>
        <p:spPr>
          <a:xfrm>
            <a:off x="940875" y="3819750"/>
            <a:ext cx="888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Import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474" name="Google Shape;474;p35"/>
          <p:cNvCxnSpPr>
            <a:stCxn id="455" idx="3"/>
          </p:cNvCxnSpPr>
          <p:nvPr/>
        </p:nvCxnSpPr>
        <p:spPr>
          <a:xfrm flipH="1" rot="10800000">
            <a:off x="1880650" y="2122150"/>
            <a:ext cx="722400" cy="27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75" name="Google Shape;475;p35"/>
          <p:cNvCxnSpPr/>
          <p:nvPr/>
        </p:nvCxnSpPr>
        <p:spPr>
          <a:xfrm>
            <a:off x="2571750" y="2132675"/>
            <a:ext cx="10500" cy="10245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76" name="Google Shape;476;p35"/>
          <p:cNvCxnSpPr/>
          <p:nvPr/>
        </p:nvCxnSpPr>
        <p:spPr>
          <a:xfrm flipH="1">
            <a:off x="1902650" y="3125825"/>
            <a:ext cx="690000" cy="105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77" name="Google Shape;477;p35"/>
          <p:cNvCxnSpPr/>
          <p:nvPr/>
        </p:nvCxnSpPr>
        <p:spPr>
          <a:xfrm>
            <a:off x="1975850" y="3136275"/>
            <a:ext cx="10500" cy="9723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478" name="Google Shape;478;p35"/>
          <p:cNvCxnSpPr>
            <a:endCxn id="463" idx="1"/>
          </p:cNvCxnSpPr>
          <p:nvPr/>
        </p:nvCxnSpPr>
        <p:spPr>
          <a:xfrm flipH="1" rot="10800000">
            <a:off x="1996825" y="4091550"/>
            <a:ext cx="608700" cy="66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35"/>
          <p:cNvSpPr txBox="1"/>
          <p:nvPr/>
        </p:nvSpPr>
        <p:spPr>
          <a:xfrm>
            <a:off x="1975850" y="3818100"/>
            <a:ext cx="7236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Export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80" name="Google Shape;480;p35"/>
          <p:cNvSpPr txBox="1"/>
          <p:nvPr/>
        </p:nvSpPr>
        <p:spPr>
          <a:xfrm flipH="1" rot="-5400000">
            <a:off x="-1098075" y="3794400"/>
            <a:ext cx="23577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  Data Storage Layer</a:t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81" name="Google Shape;481;p35"/>
          <p:cNvSpPr/>
          <p:nvPr/>
        </p:nvSpPr>
        <p:spPr>
          <a:xfrm>
            <a:off x="3666375" y="1494950"/>
            <a:ext cx="5125500" cy="3130500"/>
          </a:xfrm>
          <a:prstGeom prst="rect">
            <a:avLst/>
          </a:prstGeom>
          <a:solidFill>
            <a:srgbClr val="5A1387"/>
          </a:solidFill>
          <a:ln cap="flat" cmpd="sng" w="9525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p35" title="QuickSigh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575" y="1766750"/>
            <a:ext cx="580200" cy="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5"/>
          <p:cNvSpPr/>
          <p:nvPr/>
        </p:nvSpPr>
        <p:spPr>
          <a:xfrm>
            <a:off x="5565300" y="1787875"/>
            <a:ext cx="2979600" cy="524475"/>
          </a:xfrm>
          <a:prstGeom prst="flowChartPredefinedProcess">
            <a:avLst/>
          </a:prstGeom>
          <a:solidFill>
            <a:srgbClr val="AE77D6"/>
          </a:solidFill>
          <a:ln cap="flat" cmpd="sng" w="9525">
            <a:solidFill>
              <a:srgbClr val="2717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35"/>
          <p:cNvSpPr txBox="1"/>
          <p:nvPr/>
        </p:nvSpPr>
        <p:spPr>
          <a:xfrm>
            <a:off x="5730877" y="1856775"/>
            <a:ext cx="2464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  Quicksight Analysis</a:t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485" name="Google Shape;485;p35"/>
          <p:cNvCxnSpPr>
            <a:stCxn id="482" idx="3"/>
            <a:endCxn id="483" idx="1"/>
          </p:cNvCxnSpPr>
          <p:nvPr/>
        </p:nvCxnSpPr>
        <p:spPr>
          <a:xfrm flipH="1" rot="10800000">
            <a:off x="4506775" y="2050250"/>
            <a:ext cx="1058400" cy="66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35"/>
          <p:cNvSpPr/>
          <p:nvPr/>
        </p:nvSpPr>
        <p:spPr>
          <a:xfrm>
            <a:off x="5586263" y="2727788"/>
            <a:ext cx="2937650" cy="543600"/>
          </a:xfrm>
          <a:prstGeom prst="flowChartPredefinedProcess">
            <a:avLst/>
          </a:prstGeom>
          <a:solidFill>
            <a:srgbClr val="AE77D6"/>
          </a:solidFill>
          <a:ln cap="flat" cmpd="sng" w="9525">
            <a:solidFill>
              <a:srgbClr val="2717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35"/>
          <p:cNvSpPr txBox="1"/>
          <p:nvPr/>
        </p:nvSpPr>
        <p:spPr>
          <a:xfrm>
            <a:off x="5973138" y="2771913"/>
            <a:ext cx="21639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 </a:t>
            </a:r>
            <a:r>
              <a:rPr lang="en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Quicksight Story</a:t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488" name="Google Shape;488;p35"/>
          <p:cNvCxnSpPr>
            <a:stCxn id="483" idx="2"/>
            <a:endCxn id="486" idx="0"/>
          </p:cNvCxnSpPr>
          <p:nvPr/>
        </p:nvCxnSpPr>
        <p:spPr>
          <a:xfrm>
            <a:off x="7055100" y="2312350"/>
            <a:ext cx="0" cy="4155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35"/>
          <p:cNvSpPr/>
          <p:nvPr/>
        </p:nvSpPr>
        <p:spPr>
          <a:xfrm>
            <a:off x="5629538" y="3683925"/>
            <a:ext cx="2851125" cy="543600"/>
          </a:xfrm>
          <a:prstGeom prst="flowChartPredefinedProcess">
            <a:avLst/>
          </a:prstGeom>
          <a:solidFill>
            <a:srgbClr val="AE77D6"/>
          </a:solidFill>
          <a:ln cap="flat" cmpd="sng" w="9525">
            <a:solidFill>
              <a:srgbClr val="2717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35"/>
          <p:cNvSpPr txBox="1"/>
          <p:nvPr/>
        </p:nvSpPr>
        <p:spPr>
          <a:xfrm>
            <a:off x="5959800" y="3752975"/>
            <a:ext cx="24642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Quicksight Dashboard</a:t>
            </a:r>
            <a:endParaRPr sz="12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491" name="Google Shape;491;p35"/>
          <p:cNvCxnSpPr>
            <a:stCxn id="486" idx="2"/>
            <a:endCxn id="489" idx="0"/>
          </p:cNvCxnSpPr>
          <p:nvPr/>
        </p:nvCxnSpPr>
        <p:spPr>
          <a:xfrm>
            <a:off x="7055088" y="3271388"/>
            <a:ext cx="0" cy="412500"/>
          </a:xfrm>
          <a:prstGeom prst="straightConnector1">
            <a:avLst/>
          </a:prstGeom>
          <a:noFill/>
          <a:ln cap="flat" cmpd="sng" w="9525">
            <a:solidFill>
              <a:srgbClr val="AE7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35"/>
          <p:cNvSpPr txBox="1"/>
          <p:nvPr/>
        </p:nvSpPr>
        <p:spPr>
          <a:xfrm>
            <a:off x="3673288" y="2410500"/>
            <a:ext cx="170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  Amazon Quicksight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93" name="Google Shape;493;p35"/>
          <p:cNvSpPr txBox="1"/>
          <p:nvPr/>
        </p:nvSpPr>
        <p:spPr>
          <a:xfrm>
            <a:off x="6416325" y="2328488"/>
            <a:ext cx="722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Create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94" name="Google Shape;494;p35"/>
          <p:cNvSpPr txBox="1"/>
          <p:nvPr/>
        </p:nvSpPr>
        <p:spPr>
          <a:xfrm>
            <a:off x="7055100" y="2328500"/>
            <a:ext cx="6900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Story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95" name="Google Shape;495;p35"/>
          <p:cNvSpPr txBox="1"/>
          <p:nvPr/>
        </p:nvSpPr>
        <p:spPr>
          <a:xfrm>
            <a:off x="4578975" y="1798125"/>
            <a:ext cx="804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Create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96" name="Google Shape;496;p35"/>
          <p:cNvSpPr txBox="1"/>
          <p:nvPr/>
        </p:nvSpPr>
        <p:spPr>
          <a:xfrm>
            <a:off x="4505800" y="2038063"/>
            <a:ext cx="13278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Visualizations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497" name="Google Shape;497;p35"/>
          <p:cNvSpPr txBox="1"/>
          <p:nvPr/>
        </p:nvSpPr>
        <p:spPr>
          <a:xfrm>
            <a:off x="6350200" y="3373563"/>
            <a:ext cx="1158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Publish</a:t>
            </a:r>
            <a:endParaRPr sz="1000"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498" name="Google Shape;498;p35"/>
          <p:cNvCxnSpPr>
            <a:stCxn id="461" idx="3"/>
            <a:endCxn id="482" idx="1"/>
          </p:cNvCxnSpPr>
          <p:nvPr/>
        </p:nvCxnSpPr>
        <p:spPr>
          <a:xfrm flipH="1" rot="10800000">
            <a:off x="3282775" y="2056800"/>
            <a:ext cx="643800" cy="1904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5"/>
          <p:cNvSpPr txBox="1"/>
          <p:nvPr/>
        </p:nvSpPr>
        <p:spPr>
          <a:xfrm rot="-5400000">
            <a:off x="3002525" y="2944475"/>
            <a:ext cx="10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Import Data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35"/>
          <p:cNvSpPr txBox="1"/>
          <p:nvPr/>
        </p:nvSpPr>
        <p:spPr>
          <a:xfrm>
            <a:off x="3753075" y="1034975"/>
            <a:ext cx="49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rispace"/>
                <a:ea typeface="Trispace"/>
                <a:cs typeface="Trispace"/>
                <a:sym typeface="Trispace"/>
              </a:rPr>
              <a:t> Visualization Layer</a:t>
            </a:r>
            <a:endParaRPr>
              <a:solidFill>
                <a:srgbClr val="FFFFFF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501" name="Google Shape;501;p35"/>
          <p:cNvSpPr txBox="1"/>
          <p:nvPr/>
        </p:nvSpPr>
        <p:spPr>
          <a:xfrm>
            <a:off x="454950" y="411700"/>
            <a:ext cx="823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Trispace SemiBold"/>
                <a:ea typeface="Trispace SemiBold"/>
                <a:cs typeface="Trispace SemiBold"/>
                <a:sym typeface="Trispace SemiBold"/>
              </a:rPr>
              <a:t>Data Flow</a:t>
            </a:r>
            <a:endParaRPr sz="3000">
              <a:solidFill>
                <a:srgbClr val="FFFFFF"/>
              </a:solidFill>
              <a:latin typeface="Trispace SemiBold"/>
              <a:ea typeface="Trispace SemiBold"/>
              <a:cs typeface="Trispace SemiBold"/>
              <a:sym typeface="Trispace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/>
          <p:nvPr>
            <p:ph idx="1" type="subTitle"/>
          </p:nvPr>
        </p:nvSpPr>
        <p:spPr>
          <a:xfrm>
            <a:off x="984200" y="4035800"/>
            <a:ext cx="717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p36"/>
          <p:cNvSpPr txBox="1"/>
          <p:nvPr>
            <p:ph type="title"/>
          </p:nvPr>
        </p:nvSpPr>
        <p:spPr>
          <a:xfrm>
            <a:off x="984175" y="261875"/>
            <a:ext cx="717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Project Implementation</a:t>
            </a:r>
            <a:endParaRPr sz="3000"/>
          </a:p>
        </p:txBody>
      </p:sp>
      <p:sp>
        <p:nvSpPr>
          <p:cNvPr id="508" name="Google Shape;508;p36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9" name="Google Shape;509;p36"/>
          <p:cNvGrpSpPr/>
          <p:nvPr/>
        </p:nvGrpSpPr>
        <p:grpSpPr>
          <a:xfrm>
            <a:off x="2600848" y="1500350"/>
            <a:ext cx="3942064" cy="2211262"/>
            <a:chOff x="2600848" y="1500350"/>
            <a:chExt cx="3942064" cy="2211262"/>
          </a:xfrm>
        </p:grpSpPr>
        <p:sp>
          <p:nvSpPr>
            <p:cNvPr id="510" name="Google Shape;510;p36"/>
            <p:cNvSpPr/>
            <p:nvPr/>
          </p:nvSpPr>
          <p:spPr>
            <a:xfrm>
              <a:off x="2853375" y="1500350"/>
              <a:ext cx="3437100" cy="2053800"/>
            </a:xfrm>
            <a:prstGeom prst="round2SameRect">
              <a:avLst>
                <a:gd fmla="val 9051" name="adj1"/>
                <a:gd fmla="val 0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14400" rotWithShape="0" algn="bl" dist="19050">
                <a:schemeClr val="accent1">
                  <a:alpha val="3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6"/>
            <p:cNvSpPr/>
            <p:nvPr/>
          </p:nvSpPr>
          <p:spPr>
            <a:xfrm rot="10800000">
              <a:off x="2600848" y="3554041"/>
              <a:ext cx="3942064" cy="157571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14400" rotWithShape="0" algn="bl" dist="9525">
                <a:schemeClr val="accent1">
                  <a:alpha val="3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4538079" y="1573965"/>
              <a:ext cx="67486" cy="67486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914400" rotWithShape="0" algn="bl" dist="19050">
                <a:schemeClr val="accent1">
                  <a:alpha val="3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3" name="Google Shape;513;p36"/>
          <p:cNvPicPr preferRelativeResize="0"/>
          <p:nvPr/>
        </p:nvPicPr>
        <p:blipFill rotWithShape="1">
          <a:blip r:embed="rId3">
            <a:alphaModFix/>
          </a:blip>
          <a:srcRect b="-114440" l="-110918" r="110928" t="114440"/>
          <a:stretch/>
        </p:blipFill>
        <p:spPr>
          <a:xfrm>
            <a:off x="3030975" y="1704900"/>
            <a:ext cx="3081900" cy="1733700"/>
          </a:xfrm>
          <a:prstGeom prst="round2SameRect">
            <a:avLst>
              <a:gd fmla="val 7143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213" y="1704901"/>
            <a:ext cx="3113574" cy="1733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7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37"/>
          <p:cNvSpPr txBox="1"/>
          <p:nvPr>
            <p:ph idx="4294967295" type="subTitle"/>
          </p:nvPr>
        </p:nvSpPr>
        <p:spPr>
          <a:xfrm>
            <a:off x="972900" y="1877300"/>
            <a:ext cx="7198200" cy="32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Create a IAM user and attach these policies: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AmazonS3FullAccess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AWSGlueDataBrewFullAccess</a:t>
            </a:r>
            <a:endParaRPr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❏"/>
            </a:pPr>
            <a:r>
              <a:rPr lang="en" sz="1350"/>
              <a:t>AWSQuicksightAthenaAccess</a:t>
            </a:r>
            <a:endParaRPr sz="1700"/>
          </a:p>
        </p:txBody>
      </p:sp>
      <p:sp>
        <p:nvSpPr>
          <p:cNvPr id="521" name="Google Shape;521;p37"/>
          <p:cNvSpPr txBox="1"/>
          <p:nvPr>
            <p:ph idx="12" type="sldNum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37"/>
          <p:cNvSpPr/>
          <p:nvPr/>
        </p:nvSpPr>
        <p:spPr>
          <a:xfrm rot="5400000">
            <a:off x="2873912" y="76421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0"/>
            </a:srgbClr>
          </a:solidFill>
          <a:ln cap="flat" cmpd="sng" w="19050">
            <a:solidFill>
              <a:srgbClr val="AE7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7"/>
          <p:cNvSpPr txBox="1"/>
          <p:nvPr/>
        </p:nvSpPr>
        <p:spPr>
          <a:xfrm>
            <a:off x="3877200" y="892188"/>
            <a:ext cx="13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IAM </a:t>
            </a:r>
            <a:endParaRPr sz="3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24" name="Google Shape;5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500" y="739138"/>
            <a:ext cx="878775" cy="8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ud Computing Minitheme by Slidesgo">
  <a:themeElements>
    <a:clrScheme name="Simple Light">
      <a:dk1>
        <a:srgbClr val="F6F6F6"/>
      </a:dk1>
      <a:lt1>
        <a:srgbClr val="320A4F"/>
      </a:lt1>
      <a:dk2>
        <a:srgbClr val="180424"/>
      </a:dk2>
      <a:lt2>
        <a:srgbClr val="830BDE"/>
      </a:lt2>
      <a:accent1>
        <a:srgbClr val="EE12E9"/>
      </a:accent1>
      <a:accent2>
        <a:srgbClr val="ED1C68"/>
      </a:accent2>
      <a:accent3>
        <a:srgbClr val="3E629E"/>
      </a:accent3>
      <a:accent4>
        <a:srgbClr val="FFFFFF"/>
      </a:accent4>
      <a:accent5>
        <a:srgbClr val="FFFFFF"/>
      </a:accent5>
      <a:accent6>
        <a:srgbClr val="FFFFFF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